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  <p:sldMasterId id="2147484057" r:id="rId2"/>
    <p:sldMasterId id="2147484069" r:id="rId3"/>
    <p:sldMasterId id="2147484081" r:id="rId4"/>
  </p:sldMasterIdLst>
  <p:notesMasterIdLst>
    <p:notesMasterId r:id="rId51"/>
  </p:notesMasterIdLst>
  <p:sldIdLst>
    <p:sldId id="722" r:id="rId5"/>
    <p:sldId id="1110" r:id="rId6"/>
    <p:sldId id="514" r:id="rId7"/>
    <p:sldId id="1396" r:id="rId8"/>
    <p:sldId id="992" r:id="rId9"/>
    <p:sldId id="956" r:id="rId10"/>
    <p:sldId id="1360" r:id="rId11"/>
    <p:sldId id="1361" r:id="rId12"/>
    <p:sldId id="1386" r:id="rId13"/>
    <p:sldId id="1362" r:id="rId14"/>
    <p:sldId id="1363" r:id="rId15"/>
    <p:sldId id="1364" r:id="rId16"/>
    <p:sldId id="1365" r:id="rId17"/>
    <p:sldId id="1366" r:id="rId18"/>
    <p:sldId id="1367" r:id="rId19"/>
    <p:sldId id="1368" r:id="rId20"/>
    <p:sldId id="976" r:id="rId21"/>
    <p:sldId id="1404" r:id="rId22"/>
    <p:sldId id="977" r:id="rId23"/>
    <p:sldId id="986" r:id="rId24"/>
    <p:sldId id="978" r:id="rId25"/>
    <p:sldId id="383" r:id="rId26"/>
    <p:sldId id="745" r:id="rId27"/>
    <p:sldId id="746" r:id="rId28"/>
    <p:sldId id="979" r:id="rId29"/>
    <p:sldId id="980" r:id="rId30"/>
    <p:sldId id="998" r:id="rId31"/>
    <p:sldId id="1405" r:id="rId32"/>
    <p:sldId id="752" r:id="rId33"/>
    <p:sldId id="755" r:id="rId34"/>
    <p:sldId id="756" r:id="rId35"/>
    <p:sldId id="757" r:id="rId36"/>
    <p:sldId id="758" r:id="rId37"/>
    <p:sldId id="759" r:id="rId38"/>
    <p:sldId id="838" r:id="rId39"/>
    <p:sldId id="763" r:id="rId40"/>
    <p:sldId id="982" r:id="rId41"/>
    <p:sldId id="1002" r:id="rId42"/>
    <p:sldId id="995" r:id="rId43"/>
    <p:sldId id="996" r:id="rId44"/>
    <p:sldId id="997" r:id="rId45"/>
    <p:sldId id="386" r:id="rId46"/>
    <p:sldId id="1407" r:id="rId47"/>
    <p:sldId id="1406" r:id="rId48"/>
    <p:sldId id="910" r:id="rId49"/>
    <p:sldId id="384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6CE"/>
    <a:srgbClr val="CD840D"/>
    <a:srgbClr val="B2B2B2"/>
    <a:srgbClr val="00FF00"/>
    <a:srgbClr val="26269A"/>
    <a:srgbClr val="11FF7D"/>
    <a:srgbClr val="FFFFFF"/>
    <a:srgbClr val="B5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0" autoAdjust="0"/>
    <p:restoredTop sz="94280" autoAdjust="0"/>
  </p:normalViewPr>
  <p:slideViewPr>
    <p:cSldViewPr snapToGrid="0">
      <p:cViewPr varScale="1">
        <p:scale>
          <a:sx n="68" d="100"/>
          <a:sy n="68" d="100"/>
        </p:scale>
        <p:origin x="1212" y="66"/>
      </p:cViewPr>
      <p:guideLst/>
    </p:cSldViewPr>
  </p:slideViewPr>
  <p:outlineViewPr>
    <p:cViewPr>
      <p:scale>
        <a:sx n="33" d="100"/>
        <a:sy n="33" d="100"/>
      </p:scale>
      <p:origin x="0" y="-7092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4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DEE40-EA92-4B47-8D10-A8A22F6177DA}" type="datetimeFigureOut">
              <a:rPr lang="es-MX" smtClean="0"/>
              <a:t>31/01/2019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54C04-E2EA-48EA-A8E6-AE8157E4E96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63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54C04-E2EA-48EA-A8E6-AE8157E4E96E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863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393A3C-852A-46FB-8FCD-F6343EFE7FF9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416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393A3C-852A-46FB-8FCD-F6343EFE7FF9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953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970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46287A-5586-4918-A2DF-BF78FFECEF40}" type="slidenum">
              <a:rPr kumimoji="0" lang="es-MX" alt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MX" alt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084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3174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E482B6-924F-4BE0-8DF8-2FA6BF460FAD}" type="slidenum">
              <a:rPr kumimoji="0" lang="es-MX" alt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MX" alt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926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3379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66E890-A7E3-47F7-A346-068F90DCBA49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002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393A3C-852A-46FB-8FCD-F6343EFE7FF9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0211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153E13-1999-4A7B-B1CA-53F2CCFBA8B8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0773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153E13-1999-4A7B-B1CA-53F2CCFBA8B8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209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45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1D4F0C-BE52-4066-A54F-A6ECACBB6B81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434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150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E3CA55-A2F9-45C3-A1F2-BD095200B234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891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45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1D4F0C-BE52-4066-A54F-A6ECACBB6B81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271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393A3C-852A-46FB-8FCD-F6343EFE7FF9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5822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153E13-1999-4A7B-B1CA-53F2CCFBA8B8}" type="slidenum">
              <a:rPr kumimoji="0" lang="es-MX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565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393A3C-852A-46FB-8FCD-F6343EFE7FF9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77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393A3C-852A-46FB-8FCD-F6343EFE7FF9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749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MX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393A3C-852A-46FB-8FCD-F6343EFE7FF9}" type="slidenum">
              <a:rPr kumimoji="0" lang="es-MX" altLang="es-MX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MX" altLang="es-MX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8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ED671-7337-4514-88AE-F2C44D1C7233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14221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80C68-25F4-41B1-B0AD-E8D46F851A23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814989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3EEDF-3C17-4DA2-8343-F78BCB06ED6F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47742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ítulo, gráfic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gráfico 2"/>
          <p:cNvSpPr>
            <a:spLocks noGrp="1"/>
          </p:cNvSpPr>
          <p:nvPr>
            <p:ph type="chart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807ED-7027-4A2A-AD74-DAD96CC01943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749292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AFBA-68C7-4D6C-AE23-786AE1506F34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913379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3F520E-4A0A-473E-A715-13009A50C5A3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20455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099E8C-FC0E-4AE5-A1C3-F9775C486791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270718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39079-419F-4E40-93D8-88EB64021892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324281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8D0B3D-3047-4980-9CCB-4DEC205C4C5D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560432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3F3F07-CE81-43F9-85B4-DE345D6F981C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817498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C4A1C2-8ED4-4C4E-84AF-BB1D231CAEB8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11942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C465A-2C1F-4A4C-80D9-CC712F1F9389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234895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5C08F-DB12-4F15-ACD4-F2DAB2A6A010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32643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889C6A-C2AD-4698-9B2E-A2A0CA290B94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127369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51C016-CEEE-4934-B1EA-717635C2D152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957619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B5804-A094-432B-B5E7-B6D2B34278B2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984759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78AFBA-68C7-4D6C-AE23-786AE1506F34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721090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3F520E-4A0A-473E-A715-13009A50C5A3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172891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099E8C-FC0E-4AE5-A1C3-F9775C486791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2419616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39079-419F-4E40-93D8-88EB64021892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4408614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8D0B3D-3047-4980-9CCB-4DEC205C4C5D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602698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3F3F07-CE81-43F9-85B4-DE345D6F981C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985771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79154-20EB-4081-97CF-3549825F0028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663438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C4A1C2-8ED4-4C4E-84AF-BB1D231CAEB8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2912410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5C08F-DB12-4F15-ACD4-F2DAB2A6A010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1288380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889C6A-C2AD-4698-9B2E-A2A0CA290B94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6688397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51C016-CEEE-4934-B1EA-717635C2D152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2453828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B5804-A094-432B-B5E7-B6D2B34278B2}" type="slidenum">
              <a:rPr lang="es-ES" altLang="es-MX" smtClean="0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8222566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8182" y="802299"/>
            <a:ext cx="5536652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8182" y="3531205"/>
            <a:ext cx="553665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8181" y="329308"/>
            <a:ext cx="3004429" cy="309201"/>
          </a:xfrm>
        </p:spPr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pPr>
              <a:defRPr/>
            </a:pPr>
            <a:fld id="{E2025851-DB45-4AE8-A582-9D62037CD6F2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8" name="Straight Connector 7"/>
          <p:cNvCxnSpPr/>
          <p:nvPr/>
        </p:nvCxnSpPr>
        <p:spPr>
          <a:xfrm>
            <a:off x="2316514" y="798973"/>
            <a:ext cx="0" cy="254475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5914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7BCDF-9062-405D-8F08-4A5BCEFBCA2B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7069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1" y="1756130"/>
            <a:ext cx="5525081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2" y="3806196"/>
            <a:ext cx="5525081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9AC7A-5219-4D57-96A3-EAF470A2396A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552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3" y="804890"/>
            <a:ext cx="6479421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5412" y="2013936"/>
            <a:ext cx="3079690" cy="34375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5143" y="2013936"/>
            <a:ext cx="3079690" cy="343755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8E3BEB-D133-4B04-A460-6E4142058A58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9708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413" y="804164"/>
            <a:ext cx="6479422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3" y="2019550"/>
            <a:ext cx="3079690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5413" y="2824270"/>
            <a:ext cx="3079690" cy="26444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5142" y="2023004"/>
            <a:ext cx="3079691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5142" y="2821491"/>
            <a:ext cx="3079691" cy="263737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95A8F1-E5D5-4C57-BCC7-79CEAC328346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65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EDC7D-447A-4378-9F79-10E64E29E6D2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5067127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EB0909-36C0-4E51-80AD-064E4AE4C393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8400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7E9039-F061-46C2-908A-0507DAB3DC6C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7018248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356" y="798973"/>
            <a:ext cx="2329635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5413" y="3205492"/>
            <a:ext cx="2330998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5A88A1-5AF5-453B-AFAD-721B57F9CE9A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3409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201" y="1129513"/>
            <a:ext cx="3152882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5412" y="3145992"/>
            <a:ext cx="3148365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5412" y="5469857"/>
            <a:ext cx="3153672" cy="320123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6252" y="318641"/>
            <a:ext cx="3152831" cy="320931"/>
          </a:xfrm>
        </p:spPr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9CE15-E7AA-4190-8410-4A870F662B46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12" name="Straight Connector 11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6219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EC02FA-2655-4996-9ED8-E8E409E36C3A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9575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881269"/>
            <a:ext cx="1103027" cy="457759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5413" y="881269"/>
            <a:ext cx="5209173" cy="457759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30FD8E-756A-4F69-A32F-BBDBCBE538D7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918028" y="719273"/>
            <a:ext cx="1096806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30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0BB49-31A8-4BBE-8872-BDAD72324C73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082502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88E79-A50E-4E19-978F-448F8930AE85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74471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5BE8B-ED62-4896-9465-A624811684D2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021749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6EA8C-71AE-4FEB-9F57-8DC476E5FFA0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98964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4C20-C840-4F5D-B145-6B94566778A9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34203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microsoft.com/office/2007/relationships/hdphoto" Target="../media/hdphoto1.wdp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AB7D116D-D281-490F-9CB3-FF2DE4F8B465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72131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hotocopy detail="0"/>
                    </a14:imgEffect>
                    <a14:imgEffect>
                      <a14:sharpenSoften amount="-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B0F36F3-5C20-4577-82D9-C152D81961E5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760789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hotocopy detail="0"/>
                    </a14:imgEffect>
                    <a14:imgEffect>
                      <a14:sharpenSoften amount="-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B0F36F3-5C20-4577-82D9-C152D81961E5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412100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14732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873" b="-2873"/>
          <a:stretch/>
        </p:blipFill>
        <p:spPr>
          <a:xfrm>
            <a:off x="0" y="6163056"/>
            <a:ext cx="9144000" cy="7155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5413" y="804520"/>
            <a:ext cx="6479421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5413" y="2015733"/>
            <a:ext cx="6479421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5413" y="329308"/>
            <a:ext cx="394208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B0F36F3-5C20-4577-82D9-C152D81961E5}" type="slidenum">
              <a:rPr lang="en-US" altLang="es-MX" smtClean="0"/>
              <a:pPr>
                <a:defRPr/>
              </a:pPr>
              <a:t>‹Nº›</a:t>
            </a:fld>
            <a:endParaRPr lang="en-US" altLang="es-MX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71272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79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galindosoria.com/eac/2017/doc/sevolutivos17_a.pptx" TargetMode="External"/><Relationship Id="rId3" Type="http://schemas.openxmlformats.org/officeDocument/2006/relationships/hyperlink" Target="http://www.fgalindosoria.com/seac2017/" TargetMode="External"/><Relationship Id="rId7" Type="http://schemas.openxmlformats.org/officeDocument/2006/relationships/hyperlink" Target="http://www.fgalindosoria.com/informaticos/investigadores/Itztli_(Horacio_Alberto)_Garcia_Salas/" TargetMode="External"/><Relationship Id="rId2" Type="http://schemas.openxmlformats.org/officeDocument/2006/relationships/hyperlink" Target="http://www.fgalindosoria.com/eac/" TargetMode="Externa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://www.eventbrite.com/o/paola-neri-ortiz-12877179662" TargetMode="External"/><Relationship Id="rId5" Type="http://schemas.openxmlformats.org/officeDocument/2006/relationships/hyperlink" Target="http://www.fgalindosoria.com/" TargetMode="External"/><Relationship Id="rId4" Type="http://schemas.openxmlformats.org/officeDocument/2006/relationships/hyperlink" Target="http://www.fgalindosoria.com/seac2017/seac.pdf" TargetMode="External"/><Relationship Id="rId9" Type="http://schemas.openxmlformats.org/officeDocument/2006/relationships/hyperlink" Target="http://www.fgalindosoria.com/eac/2017/doc/sconscientes17_a.pptx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galindosoria.com/eac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www.fgalindosoria.com/eac/evolucion/" TargetMode="External"/><Relationship Id="rId4" Type="http://schemas.openxmlformats.org/officeDocument/2006/relationships/hyperlink" Target="http://www.fgalindosoria.com/seac/2017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galindosoria.com/eac/evolucion/sistemas_evolutivos_lenguajes_trayectoria/sist_evol_leng_trayectoria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galindosoria.com/linguisticamatematica/propiedades_matematicas_sistemas_linguisticos/prop_mate_sistemas_linguisticos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galindosoria.com/eac/consciencia/" TargetMode="External"/><Relationship Id="rId2" Type="http://schemas.openxmlformats.org/officeDocument/2006/relationships/hyperlink" Target="http://www.fgalindosoria.com/eac/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galindosoria.com/eac/2017/doc/sevolutivos17_a.pptx" TargetMode="External"/><Relationship Id="rId3" Type="http://schemas.openxmlformats.org/officeDocument/2006/relationships/hyperlink" Target="http://www.fgalindosoria.com/seac2017/" TargetMode="External"/><Relationship Id="rId7" Type="http://schemas.openxmlformats.org/officeDocument/2006/relationships/hyperlink" Target="http://www.fgalindosoria.com/informaticos/investigadores/Itztli_(Horacio_Alberto)_Garcia_Salas/" TargetMode="External"/><Relationship Id="rId2" Type="http://schemas.openxmlformats.org/officeDocument/2006/relationships/hyperlink" Target="http://www.fgalindosoria.com/eac/" TargetMode="Externa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://www.eventbrite.com/o/paola-neri-ortiz-12877179662" TargetMode="External"/><Relationship Id="rId5" Type="http://schemas.openxmlformats.org/officeDocument/2006/relationships/hyperlink" Target="http://www.fgalindosoria.com/" TargetMode="External"/><Relationship Id="rId4" Type="http://schemas.openxmlformats.org/officeDocument/2006/relationships/hyperlink" Target="http://www.fgalindosoria.com/seac2017/seac.pdf" TargetMode="External"/><Relationship Id="rId9" Type="http://schemas.openxmlformats.org/officeDocument/2006/relationships/hyperlink" Target="http://www.fgalindosoria.com/eac/2017/doc/sconscientes17_a.pptx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hain_code" TargetMode="External"/><Relationship Id="rId2" Type="http://schemas.openxmlformats.org/officeDocument/2006/relationships/hyperlink" Target="http://turing.iimas.unam.mx/~ernesto/shape.htm" TargetMode="External"/><Relationship Id="rId1" Type="http://schemas.openxmlformats.org/officeDocument/2006/relationships/slideLayout" Target="../slideLayouts/slideLayout30.xml"/><Relationship Id="rId5" Type="http://schemas.openxmlformats.org/officeDocument/2006/relationships/hyperlink" Target="http://fgalindosoria.com/eac/evolucion/libro_sistemas_evolutivos/I7-SIVE.pdf" TargetMode="External"/><Relationship Id="rId4" Type="http://schemas.openxmlformats.org/officeDocument/2006/relationships/hyperlink" Target="https://es.wikipedia.org/wiki/Chain_code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ademia.edu/2373106/33._Shape_description_and_shape_similarity_measurement_for_two-dimensional_regions" TargetMode="External"/><Relationship Id="rId2" Type="http://schemas.openxmlformats.org/officeDocument/2006/relationships/hyperlink" Target="http://www.academia.edu/504993/19._Computer_recognition_of_three-dimensional_objects_in_a_visual_scene" TargetMode="External"/><Relationship Id="rId1" Type="http://schemas.openxmlformats.org/officeDocument/2006/relationships/slideLayout" Target="../slideLayouts/slideLayout30.xml"/><Relationship Id="rId5" Type="http://schemas.openxmlformats.org/officeDocument/2006/relationships/hyperlink" Target="http://turing.iimas.unam.mx/~ernesto/shape.htm" TargetMode="External"/><Relationship Id="rId4" Type="http://schemas.openxmlformats.org/officeDocument/2006/relationships/hyperlink" Target="http://www.academia.edu/550240/34._Shape_Numbers_A_Notation_to_Describe_Pure_Form_and_to_Measure_Resemblance_and_Difference_in_Shap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www.youtube.com/channel/UCdE5gfAZEqXAJ-UjzG22AsQ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hyperlink" Target="https://www.youtube.com/watch?v=76blllun09Q" TargetMode="External"/><Relationship Id="rId4" Type="http://schemas.openxmlformats.org/officeDocument/2006/relationships/hyperlink" Target="http://www.robots-dreams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96970" y="1433875"/>
            <a:ext cx="3478503" cy="2417541"/>
            <a:chOff x="1711" y="2106"/>
            <a:chExt cx="2636" cy="1928"/>
          </a:xfrm>
        </p:grpSpPr>
        <p:sp>
          <p:nvSpPr>
            <p:cNvPr id="4105" name="AutoShape 4"/>
            <p:cNvSpPr>
              <a:spLocks noChangeArrowheads="1"/>
            </p:cNvSpPr>
            <p:nvPr/>
          </p:nvSpPr>
          <p:spPr bwMode="auto">
            <a:xfrm>
              <a:off x="2102" y="2513"/>
              <a:ext cx="1816" cy="103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6" name="Text Box 5"/>
            <p:cNvSpPr txBox="1">
              <a:spLocks noChangeArrowheads="1"/>
            </p:cNvSpPr>
            <p:nvPr/>
          </p:nvSpPr>
          <p:spPr bwMode="auto">
            <a:xfrm>
              <a:off x="1711" y="3612"/>
              <a:ext cx="1134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Evolución</a:t>
              </a: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7" name="Text Box 6"/>
            <p:cNvSpPr txBox="1">
              <a:spLocks noChangeArrowheads="1"/>
            </p:cNvSpPr>
            <p:nvPr/>
          </p:nvSpPr>
          <p:spPr bwMode="auto">
            <a:xfrm>
              <a:off x="3051" y="3548"/>
              <a:ext cx="1296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Afectividad</a:t>
              </a: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8" name="Text Box 7"/>
            <p:cNvSpPr txBox="1">
              <a:spLocks noChangeArrowheads="1"/>
            </p:cNvSpPr>
            <p:nvPr/>
          </p:nvSpPr>
          <p:spPr bwMode="auto">
            <a:xfrm>
              <a:off x="2312" y="2106"/>
              <a:ext cx="1365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</a:t>
              </a:r>
              <a:r>
                <a:rPr kumimoji="0" lang="es-ES" altLang="es-MX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onsciencia</a:t>
              </a: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9" name="Text Box 8"/>
            <p:cNvSpPr txBox="1">
              <a:spLocks noChangeArrowheads="1"/>
            </p:cNvSpPr>
            <p:nvPr/>
          </p:nvSpPr>
          <p:spPr bwMode="auto">
            <a:xfrm>
              <a:off x="2654" y="3005"/>
              <a:ext cx="827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 </a:t>
              </a:r>
              <a:r>
                <a:rPr kumimoji="0" lang="es-ES" altLang="es-MX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EAC</a:t>
              </a:r>
              <a:endParaRPr kumimoji="0" lang="es-ES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  <p:sp>
        <p:nvSpPr>
          <p:cNvPr id="4100" name="Rectangle 9"/>
          <p:cNvSpPr>
            <a:spLocks noChangeArrowheads="1"/>
          </p:cNvSpPr>
          <p:nvPr/>
        </p:nvSpPr>
        <p:spPr bwMode="auto">
          <a:xfrm>
            <a:off x="82583" y="3521482"/>
            <a:ext cx="33884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http://www.fgalindosoria.com/eac/</a:t>
            </a:r>
            <a:endParaRPr kumimoji="0" lang="es-ES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7855102" y="6354422"/>
            <a:ext cx="795746" cy="503578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0FCA50-BFE3-4A09-A699-F96A9BC9E5D7}" type="slidenum">
              <a:rPr kumimoji="0" lang="es-ES" altLang="es-MX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Times New Roman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MX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604819" y="1324511"/>
            <a:ext cx="5364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Seminario de Investigación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Sistemas </a:t>
            </a: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Evolutivos, Afectivos y Conscientes</a:t>
            </a:r>
            <a:endParaRPr kumimoji="0" lang="es-MX" sz="3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05824" y="4774247"/>
            <a:ext cx="764715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450263" algn="l"/>
                <a:tab pos="9363075" algn="l"/>
                <a:tab pos="10621963" algn="l"/>
              </a:tabLst>
              <a:defRPr/>
            </a:pPr>
            <a:r>
              <a:rPr kumimoji="0" lang="es-MX" altLang="es-MX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Auditorio Sor Juana (edificio C)</a:t>
            </a:r>
            <a:r>
              <a:rPr kumimoji="0" lang="es-MX" altLang="es-MX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  </a:t>
            </a:r>
            <a:endParaRPr kumimoji="0" lang="es-MX" altLang="es-MX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450263" algn="l"/>
                <a:tab pos="9363075" algn="l"/>
                <a:tab pos="10621963" algn="l"/>
              </a:tabLst>
              <a:defRPr/>
            </a:pPr>
            <a:r>
              <a:rPr kumimoji="0" lang="es-MX" altLang="es-MX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Tecnológico de Estudios Superiores de Ecatepec (TESE)</a:t>
            </a:r>
            <a:endParaRPr kumimoji="0" lang="es-MX" altLang="es-MX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450263" algn="l"/>
                <a:tab pos="9363075" algn="l"/>
                <a:tab pos="10621963" algn="l"/>
              </a:tabLst>
              <a:defRPr/>
            </a:pPr>
            <a:r>
              <a:rPr kumimoji="0" lang="es-ES" altLang="es-MX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Del </a:t>
            </a:r>
            <a:r>
              <a:rPr kumimoji="0" lang="es-ES" altLang="es-MX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Lunes 13 al Jueves 16 de Marzo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450263" algn="l"/>
                <a:tab pos="9363075" algn="l"/>
                <a:tab pos="10621963" algn="l"/>
              </a:tabLst>
              <a:defRPr/>
            </a:pPr>
            <a:r>
              <a:rPr kumimoji="0" lang="es-ES" altLang="es-MX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de 2017 de 12:00 a 17:00 </a:t>
            </a:r>
            <a:r>
              <a:rPr kumimoji="0" lang="es-ES" altLang="es-MX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horas de la Ciudad de México</a:t>
            </a:r>
            <a:endParaRPr kumimoji="0" lang="es-ES" altLang="es-MX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2669836" y="5789910"/>
            <a:ext cx="51852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http://www.fgalindosoria.com/seac2017/</a:t>
            </a:r>
            <a:endParaRPr kumimoji="0" lang="es-ES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3575904" y="3394873"/>
            <a:ext cx="54689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4"/>
              </a:rPr>
              <a:t>www.fgalindosoria.com/seac2017/seac.pdf</a:t>
            </a:r>
            <a:endParaRPr kumimoji="0" lang="es-ES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118260"/>
              </p:ext>
            </p:extLst>
          </p:nvPr>
        </p:nvGraphicFramePr>
        <p:xfrm>
          <a:off x="152921" y="3956198"/>
          <a:ext cx="8552956" cy="932897"/>
        </p:xfrm>
        <a:graphic>
          <a:graphicData uri="http://schemas.openxmlformats.org/drawingml/2006/table">
            <a:tbl>
              <a:tblPr firstRow="1" firstCol="1" bandRow="1"/>
              <a:tblGrid>
                <a:gridCol w="3249121">
                  <a:extLst>
                    <a:ext uri="{9D8B030D-6E8A-4147-A177-3AD203B41FA5}">
                      <a16:colId xmlns:a16="http://schemas.microsoft.com/office/drawing/2014/main" val="529012413"/>
                    </a:ext>
                  </a:extLst>
                </a:gridCol>
                <a:gridCol w="2255537">
                  <a:extLst>
                    <a:ext uri="{9D8B030D-6E8A-4147-A177-3AD203B41FA5}">
                      <a16:colId xmlns:a16="http://schemas.microsoft.com/office/drawing/2014/main" val="3763789850"/>
                    </a:ext>
                  </a:extLst>
                </a:gridCol>
                <a:gridCol w="3048298">
                  <a:extLst>
                    <a:ext uri="{9D8B030D-6E8A-4147-A177-3AD203B41FA5}">
                      <a16:colId xmlns:a16="http://schemas.microsoft.com/office/drawing/2014/main" val="264769866"/>
                    </a:ext>
                  </a:extLst>
                </a:gridCol>
              </a:tblGrid>
              <a:tr h="9328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24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Fernando Galindo Soria</a:t>
                      </a:r>
                      <a:endParaRPr lang="es-MX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hlinkClick r:id="rId5"/>
                        </a:rPr>
                        <a:t>www.fgalindosoria.com</a:t>
                      </a:r>
                      <a:endParaRPr lang="es-MX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24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Paola Neri Ortiz</a:t>
                      </a:r>
                      <a:endParaRPr lang="es-MX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450580" algn="l"/>
                          <a:tab pos="9363075" algn="l"/>
                          <a:tab pos="10622280" algn="l"/>
                        </a:tabLst>
                      </a:pPr>
                      <a:r>
                        <a:rPr lang="es-MX" sz="14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6"/>
                        </a:rPr>
                        <a:t> </a:t>
                      </a:r>
                      <a:r>
                        <a:rPr lang="es-MX" sz="10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6"/>
                        </a:rPr>
                        <a:t>www.eventbrite.com/o/paola-neri-ortiz-12877179662</a:t>
                      </a:r>
                      <a:endParaRPr lang="es-MX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450580" algn="l"/>
                          <a:tab pos="9363075" algn="l"/>
                          <a:tab pos="10622280" algn="l"/>
                        </a:tabLst>
                      </a:pPr>
                      <a:r>
                        <a:rPr lang="es-MX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Itztli</a:t>
                      </a:r>
                      <a:r>
                        <a:rPr lang="es-MX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García Salas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450580" algn="l"/>
                          <a:tab pos="9363075" algn="l"/>
                          <a:tab pos="10622280" algn="l"/>
                        </a:tabLst>
                      </a:pPr>
                      <a:r>
                        <a:rPr lang="es-MX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7"/>
                        </a:rPr>
                        <a:t>http://www.fgalindosoria.com/informaticos/investigadores/Itztli_(Horacio_Alberto)_Garcia_Salas/</a:t>
                      </a:r>
                      <a:endParaRPr lang="es-MX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370956"/>
                  </a:ext>
                </a:extLst>
              </a:tr>
            </a:tbl>
          </a:graphicData>
        </a:graphic>
      </p:graphicFrame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B78B309A-C646-4EC2-991D-BC3B39333F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412122"/>
              </p:ext>
            </p:extLst>
          </p:nvPr>
        </p:nvGraphicFramePr>
        <p:xfrm>
          <a:off x="-23430" y="27642"/>
          <a:ext cx="9144000" cy="1463040"/>
        </p:xfrm>
        <a:graphic>
          <a:graphicData uri="http://schemas.openxmlformats.org/drawingml/2006/table">
            <a:tbl>
              <a:tblPr firstRow="1" firstCol="1" bandRow="1"/>
              <a:tblGrid>
                <a:gridCol w="9144000">
                  <a:extLst>
                    <a:ext uri="{9D8B030D-6E8A-4147-A177-3AD203B41FA5}">
                      <a16:colId xmlns:a16="http://schemas.microsoft.com/office/drawing/2014/main" val="529012413"/>
                    </a:ext>
                  </a:extLst>
                </a:gridCol>
              </a:tblGrid>
              <a:tr h="7575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MX" sz="24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Fragmento sobre Recorrido de Laberintos, tomados de las presentaciones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altLang="es-MX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 Evolución y </a:t>
                      </a:r>
                      <a:r>
                        <a:rPr lang="es-ES" altLang="es-MX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Sistemas Evolutivos  </a:t>
                      </a:r>
                      <a:r>
                        <a:rPr lang="es-ES" sz="2000" b="1" i="1" kern="120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Sev</a:t>
                      </a:r>
                      <a:r>
                        <a:rPr lang="es-ES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  </a:t>
                      </a:r>
                      <a:r>
                        <a:rPr lang="es-MX" sz="135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www.fgalindosoria.com/eac/2017/doc/sevolutivos17_a.pptx</a:t>
                      </a:r>
                      <a:endParaRPr lang="es-ES" sz="2400" b="1" i="1" kern="120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MX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SISTEMAS CONSCIENTES  </a:t>
                      </a:r>
                      <a:r>
                        <a:rPr lang="es-ES" altLang="es-MX" sz="2000" b="1" i="1" kern="120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Scon</a:t>
                      </a:r>
                      <a:r>
                        <a:rPr lang="es-ES" altLang="es-MX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  </a:t>
                      </a:r>
                      <a:r>
                        <a:rPr lang="es-MX" sz="135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www.fgalindosoria.com/eac/2017/doc/sconscientes17_a.pptx</a:t>
                      </a:r>
                      <a:r>
                        <a:rPr lang="es-MX" sz="135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200" b="1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(Que les recomiendo que vean)</a:t>
                      </a:r>
                      <a:endParaRPr lang="es-MX" sz="2200" b="1" i="1" kern="120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+mn-c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370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84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1"/>
          <p:cNvSpPr>
            <a:spLocks noChangeArrowheads="1"/>
          </p:cNvSpPr>
          <p:nvPr/>
        </p:nvSpPr>
        <p:spPr bwMode="auto">
          <a:xfrm>
            <a:off x="492124" y="55563"/>
            <a:ext cx="756983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Sistemas que siguen una trayectoria y construyen una imagen de está</a:t>
            </a:r>
          </a:p>
        </p:txBody>
      </p:sp>
      <p:sp>
        <p:nvSpPr>
          <p:cNvPr id="20483" name="CuadroTexto 3"/>
          <p:cNvSpPr txBox="1">
            <a:spLocks noChangeArrowheads="1"/>
          </p:cNvSpPr>
          <p:nvPr/>
        </p:nvSpPr>
        <p:spPr bwMode="auto">
          <a:xfrm>
            <a:off x="312738" y="1255713"/>
            <a:ext cx="26812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Número de Forma o </a:t>
            </a:r>
            <a:r>
              <a:rPr kumimoji="0" lang="en-US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 Freeman</a:t>
            </a:r>
            <a:endParaRPr kumimoji="0" lang="es-MX" altLang="es-MX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74700" y="1974850"/>
            <a:ext cx="1624013" cy="1514475"/>
            <a:chOff x="774700" y="1974850"/>
            <a:chExt cx="1624013" cy="1514475"/>
          </a:xfrm>
        </p:grpSpPr>
        <p:cxnSp>
          <p:nvCxnSpPr>
            <p:cNvPr id="10" name="Conector recto de flecha 9"/>
            <p:cNvCxnSpPr/>
            <p:nvPr/>
          </p:nvCxnSpPr>
          <p:spPr bwMode="auto">
            <a:xfrm>
              <a:off x="1522413" y="2160588"/>
              <a:ext cx="0" cy="1239837"/>
            </a:xfrm>
            <a:prstGeom prst="straightConnector1">
              <a:avLst/>
            </a:prstGeom>
            <a:ln>
              <a:solidFill>
                <a:schemeClr val="tx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de flecha 10"/>
            <p:cNvCxnSpPr>
              <a:cxnSpLocks/>
            </p:cNvCxnSpPr>
            <p:nvPr/>
          </p:nvCxnSpPr>
          <p:spPr bwMode="auto">
            <a:xfrm flipH="1" flipV="1">
              <a:off x="815975" y="2693988"/>
              <a:ext cx="1406525" cy="1587"/>
            </a:xfrm>
            <a:prstGeom prst="straightConnector1">
              <a:avLst/>
            </a:prstGeom>
            <a:ln>
              <a:solidFill>
                <a:schemeClr val="tx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51" name="CuadroTexto 12"/>
            <p:cNvSpPr txBox="1">
              <a:spLocks noChangeArrowheads="1"/>
            </p:cNvSpPr>
            <p:nvPr/>
          </p:nvSpPr>
          <p:spPr bwMode="auto">
            <a:xfrm>
              <a:off x="1608655" y="1974850"/>
              <a:ext cx="526706" cy="461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d</a:t>
              </a:r>
            </a:p>
          </p:txBody>
        </p:sp>
        <p:sp>
          <p:nvSpPr>
            <p:cNvPr id="20552" name="CuadroTexto 13"/>
            <p:cNvSpPr txBox="1">
              <a:spLocks noChangeArrowheads="1"/>
            </p:cNvSpPr>
            <p:nvPr/>
          </p:nvSpPr>
          <p:spPr bwMode="auto">
            <a:xfrm>
              <a:off x="1872007" y="2715255"/>
              <a:ext cx="526706" cy="461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a</a:t>
              </a:r>
            </a:p>
          </p:txBody>
        </p:sp>
        <p:sp>
          <p:nvSpPr>
            <p:cNvPr id="20553" name="CuadroTexto 14"/>
            <p:cNvSpPr txBox="1">
              <a:spLocks noChangeArrowheads="1"/>
            </p:cNvSpPr>
            <p:nvPr/>
          </p:nvSpPr>
          <p:spPr bwMode="auto">
            <a:xfrm>
              <a:off x="774700" y="2264009"/>
              <a:ext cx="526706" cy="461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c</a:t>
              </a:r>
            </a:p>
          </p:txBody>
        </p:sp>
        <p:sp>
          <p:nvSpPr>
            <p:cNvPr id="20554" name="CuadroTexto 15"/>
            <p:cNvSpPr txBox="1">
              <a:spLocks noChangeArrowheads="1"/>
            </p:cNvSpPr>
            <p:nvPr/>
          </p:nvSpPr>
          <p:spPr bwMode="auto">
            <a:xfrm>
              <a:off x="1150366" y="3027461"/>
              <a:ext cx="526706" cy="461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b</a:t>
              </a:r>
            </a:p>
          </p:txBody>
        </p:sp>
      </p:grpSp>
      <p:sp>
        <p:nvSpPr>
          <p:cNvPr id="18" name="Rectángulo 17"/>
          <p:cNvSpPr/>
          <p:nvPr/>
        </p:nvSpPr>
        <p:spPr bwMode="auto">
          <a:xfrm>
            <a:off x="3427413" y="1968500"/>
            <a:ext cx="1724025" cy="1712913"/>
          </a:xfrm>
          <a:prstGeom prst="rect">
            <a:avLst/>
          </a:prstGeom>
          <a:pattFill prst="lgGrid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9" name="Rectángulo 18"/>
          <p:cNvSpPr/>
          <p:nvPr/>
        </p:nvSpPr>
        <p:spPr bwMode="auto">
          <a:xfrm>
            <a:off x="3440113" y="1974850"/>
            <a:ext cx="1724025" cy="1714500"/>
          </a:xfrm>
          <a:prstGeom prst="rect">
            <a:avLst/>
          </a:prstGeom>
          <a:noFill/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grpSp>
        <p:nvGrpSpPr>
          <p:cNvPr id="16391" name="Grupo 37"/>
          <p:cNvGrpSpPr>
            <a:grpSpLocks/>
          </p:cNvGrpSpPr>
          <p:nvPr/>
        </p:nvGrpSpPr>
        <p:grpSpPr bwMode="auto">
          <a:xfrm>
            <a:off x="3440113" y="1273175"/>
            <a:ext cx="1722437" cy="484188"/>
            <a:chOff x="3334704" y="1376420"/>
            <a:chExt cx="1723431" cy="484061"/>
          </a:xfrm>
        </p:grpSpPr>
        <p:sp>
          <p:nvSpPr>
            <p:cNvPr id="20547" name="CuadroTexto 19"/>
            <p:cNvSpPr txBox="1">
              <a:spLocks noChangeArrowheads="1"/>
            </p:cNvSpPr>
            <p:nvPr/>
          </p:nvSpPr>
          <p:spPr bwMode="auto">
            <a:xfrm>
              <a:off x="4032213" y="1376420"/>
              <a:ext cx="7789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14a</a:t>
              </a:r>
            </a:p>
          </p:txBody>
        </p:sp>
        <p:cxnSp>
          <p:nvCxnSpPr>
            <p:cNvPr id="25" name="Conector recto de flecha 24"/>
            <p:cNvCxnSpPr>
              <a:cxnSpLocks/>
            </p:cNvCxnSpPr>
            <p:nvPr/>
          </p:nvCxnSpPr>
          <p:spPr>
            <a:xfrm>
              <a:off x="3334704" y="1860481"/>
              <a:ext cx="172343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92" name="Grupo 38"/>
          <p:cNvGrpSpPr>
            <a:grpSpLocks/>
          </p:cNvGrpSpPr>
          <p:nvPr/>
        </p:nvGrpSpPr>
        <p:grpSpPr bwMode="auto">
          <a:xfrm>
            <a:off x="5322888" y="1912938"/>
            <a:ext cx="779462" cy="1838325"/>
            <a:chOff x="5218095" y="2016206"/>
            <a:chExt cx="778938" cy="1837955"/>
          </a:xfrm>
        </p:grpSpPr>
        <p:sp>
          <p:nvSpPr>
            <p:cNvPr id="20545" name="CuadroTexto 20"/>
            <p:cNvSpPr txBox="1">
              <a:spLocks noChangeArrowheads="1"/>
            </p:cNvSpPr>
            <p:nvPr/>
          </p:nvSpPr>
          <p:spPr bwMode="auto">
            <a:xfrm>
              <a:off x="5218095" y="2653875"/>
              <a:ext cx="7789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14b</a:t>
              </a:r>
            </a:p>
          </p:txBody>
        </p:sp>
        <p:cxnSp>
          <p:nvCxnSpPr>
            <p:cNvPr id="27" name="Conector recto de flecha 26"/>
            <p:cNvCxnSpPr>
              <a:cxnSpLocks/>
            </p:cNvCxnSpPr>
            <p:nvPr/>
          </p:nvCxnSpPr>
          <p:spPr>
            <a:xfrm>
              <a:off x="5218095" y="2016206"/>
              <a:ext cx="0" cy="18379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93" name="Grupo 39"/>
          <p:cNvGrpSpPr>
            <a:grpSpLocks/>
          </p:cNvGrpSpPr>
          <p:nvPr/>
        </p:nvGrpSpPr>
        <p:grpSpPr bwMode="auto">
          <a:xfrm>
            <a:off x="3213100" y="3859213"/>
            <a:ext cx="1658938" cy="654050"/>
            <a:chOff x="3334704" y="3961615"/>
            <a:chExt cx="1659259" cy="655278"/>
          </a:xfrm>
        </p:grpSpPr>
        <p:sp>
          <p:nvSpPr>
            <p:cNvPr id="20543" name="CuadroTexto 21"/>
            <p:cNvSpPr txBox="1">
              <a:spLocks noChangeArrowheads="1"/>
            </p:cNvSpPr>
            <p:nvPr/>
          </p:nvSpPr>
          <p:spPr bwMode="auto">
            <a:xfrm>
              <a:off x="3998863" y="4155228"/>
              <a:ext cx="7789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14c</a:t>
              </a:r>
            </a:p>
          </p:txBody>
        </p:sp>
        <p:cxnSp>
          <p:nvCxnSpPr>
            <p:cNvPr id="29" name="Conector recto de flecha 28"/>
            <p:cNvCxnSpPr>
              <a:cxnSpLocks/>
            </p:cNvCxnSpPr>
            <p:nvPr/>
          </p:nvCxnSpPr>
          <p:spPr>
            <a:xfrm flipH="1">
              <a:off x="3334704" y="3961615"/>
              <a:ext cx="1659259" cy="238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94" name="Grupo 40"/>
          <p:cNvGrpSpPr>
            <a:grpSpLocks/>
          </p:cNvGrpSpPr>
          <p:nvPr/>
        </p:nvGrpSpPr>
        <p:grpSpPr bwMode="auto">
          <a:xfrm>
            <a:off x="2571750" y="1912938"/>
            <a:ext cx="779463" cy="1824037"/>
            <a:chOff x="2466815" y="2016206"/>
            <a:chExt cx="778938" cy="1824203"/>
          </a:xfrm>
        </p:grpSpPr>
        <p:sp>
          <p:nvSpPr>
            <p:cNvPr id="20541" name="CuadroTexto 22"/>
            <p:cNvSpPr txBox="1">
              <a:spLocks noChangeArrowheads="1"/>
            </p:cNvSpPr>
            <p:nvPr/>
          </p:nvSpPr>
          <p:spPr bwMode="auto">
            <a:xfrm>
              <a:off x="2466815" y="2653874"/>
              <a:ext cx="7789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14d</a:t>
              </a:r>
            </a:p>
          </p:txBody>
        </p:sp>
        <p:cxnSp>
          <p:nvCxnSpPr>
            <p:cNvPr id="32" name="Conector recto de flecha 31"/>
            <p:cNvCxnSpPr>
              <a:cxnSpLocks/>
            </p:cNvCxnSpPr>
            <p:nvPr/>
          </p:nvCxnSpPr>
          <p:spPr>
            <a:xfrm flipV="1">
              <a:off x="3131530" y="2016206"/>
              <a:ext cx="0" cy="18242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95" name="CuadroTexto 42"/>
          <p:cNvSpPr txBox="1">
            <a:spLocks noChangeArrowheads="1"/>
          </p:cNvSpPr>
          <p:nvPr/>
        </p:nvSpPr>
        <p:spPr bwMode="auto">
          <a:xfrm>
            <a:off x="5991225" y="2263775"/>
            <a:ext cx="779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14a</a:t>
            </a:r>
          </a:p>
        </p:txBody>
      </p:sp>
      <p:sp>
        <p:nvSpPr>
          <p:cNvPr id="16396" name="CuadroTexto 43"/>
          <p:cNvSpPr txBox="1">
            <a:spLocks noChangeArrowheads="1"/>
          </p:cNvSpPr>
          <p:nvPr/>
        </p:nvSpPr>
        <p:spPr bwMode="auto">
          <a:xfrm>
            <a:off x="6521450" y="2274888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14b</a:t>
            </a:r>
          </a:p>
        </p:txBody>
      </p:sp>
      <p:sp>
        <p:nvSpPr>
          <p:cNvPr id="16397" name="CuadroTexto 45"/>
          <p:cNvSpPr txBox="1">
            <a:spLocks noChangeArrowheads="1"/>
          </p:cNvSpPr>
          <p:nvPr/>
        </p:nvSpPr>
        <p:spPr bwMode="auto">
          <a:xfrm>
            <a:off x="7050088" y="2274888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14c</a:t>
            </a:r>
          </a:p>
        </p:txBody>
      </p:sp>
      <p:sp>
        <p:nvSpPr>
          <p:cNvPr id="16398" name="CuadroTexto 46"/>
          <p:cNvSpPr txBox="1">
            <a:spLocks noChangeArrowheads="1"/>
          </p:cNvSpPr>
          <p:nvPr/>
        </p:nvSpPr>
        <p:spPr bwMode="auto">
          <a:xfrm>
            <a:off x="7627938" y="2263775"/>
            <a:ext cx="779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14d</a:t>
            </a:r>
          </a:p>
        </p:txBody>
      </p:sp>
      <p:sp>
        <p:nvSpPr>
          <p:cNvPr id="49" name="Rectángulo 48"/>
          <p:cNvSpPr/>
          <p:nvPr/>
        </p:nvSpPr>
        <p:spPr bwMode="auto">
          <a:xfrm>
            <a:off x="999508" y="4385420"/>
            <a:ext cx="1366838" cy="1712913"/>
          </a:xfrm>
          <a:prstGeom prst="rect">
            <a:avLst/>
          </a:prstGeom>
          <a:pattFill prst="lgGrid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0" name="Rectángulo 49"/>
          <p:cNvSpPr/>
          <p:nvPr/>
        </p:nvSpPr>
        <p:spPr bwMode="auto">
          <a:xfrm>
            <a:off x="999508" y="4433045"/>
            <a:ext cx="1441450" cy="17145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997921" y="3731370"/>
            <a:ext cx="1724025" cy="484188"/>
            <a:chOff x="814388" y="3721100"/>
            <a:chExt cx="1724025" cy="484188"/>
          </a:xfrm>
        </p:grpSpPr>
        <p:sp>
          <p:nvSpPr>
            <p:cNvPr id="20539" name="CuadroTexto 51"/>
            <p:cNvSpPr txBox="1">
              <a:spLocks noChangeArrowheads="1"/>
            </p:cNvSpPr>
            <p:nvPr/>
          </p:nvSpPr>
          <p:spPr bwMode="auto">
            <a:xfrm>
              <a:off x="1512137" y="3721100"/>
              <a:ext cx="779206" cy="461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12a</a:t>
              </a:r>
            </a:p>
          </p:txBody>
        </p:sp>
        <p:cxnSp>
          <p:nvCxnSpPr>
            <p:cNvPr id="53" name="Conector recto de flecha 52"/>
            <p:cNvCxnSpPr>
              <a:cxnSpLocks/>
            </p:cNvCxnSpPr>
            <p:nvPr/>
          </p:nvCxnSpPr>
          <p:spPr bwMode="auto">
            <a:xfrm>
              <a:off x="814388" y="4205288"/>
              <a:ext cx="17240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13"/>
          <p:cNvGrpSpPr/>
          <p:nvPr/>
        </p:nvGrpSpPr>
        <p:grpSpPr>
          <a:xfrm>
            <a:off x="2601296" y="4371133"/>
            <a:ext cx="609600" cy="1838325"/>
            <a:chOff x="2417763" y="4360863"/>
            <a:chExt cx="609600" cy="1838325"/>
          </a:xfrm>
        </p:grpSpPr>
        <p:sp>
          <p:nvSpPr>
            <p:cNvPr id="20537" name="CuadroTexto 54"/>
            <p:cNvSpPr txBox="1">
              <a:spLocks noChangeArrowheads="1"/>
            </p:cNvSpPr>
            <p:nvPr/>
          </p:nvSpPr>
          <p:spPr bwMode="auto">
            <a:xfrm>
              <a:off x="2417763" y="4998660"/>
              <a:ext cx="609600" cy="461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14b</a:t>
              </a:r>
            </a:p>
          </p:txBody>
        </p:sp>
        <p:cxnSp>
          <p:nvCxnSpPr>
            <p:cNvPr id="56" name="Conector recto de flecha 55"/>
            <p:cNvCxnSpPr>
              <a:cxnSpLocks/>
            </p:cNvCxnSpPr>
            <p:nvPr/>
          </p:nvCxnSpPr>
          <p:spPr bwMode="auto">
            <a:xfrm>
              <a:off x="2417763" y="4360863"/>
              <a:ext cx="0" cy="18383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upo 16"/>
          <p:cNvGrpSpPr/>
          <p:nvPr/>
        </p:nvGrpSpPr>
        <p:grpSpPr>
          <a:xfrm>
            <a:off x="997921" y="6315820"/>
            <a:ext cx="1660525" cy="473841"/>
            <a:chOff x="814388" y="6305550"/>
            <a:chExt cx="1660525" cy="473841"/>
          </a:xfrm>
        </p:grpSpPr>
        <p:sp>
          <p:nvSpPr>
            <p:cNvPr id="20535" name="CuadroTexto 57"/>
            <p:cNvSpPr txBox="1">
              <a:spLocks noChangeArrowheads="1"/>
            </p:cNvSpPr>
            <p:nvPr/>
          </p:nvSpPr>
          <p:spPr bwMode="auto">
            <a:xfrm>
              <a:off x="1403281" y="6317456"/>
              <a:ext cx="779532" cy="461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12c</a:t>
              </a:r>
            </a:p>
          </p:txBody>
        </p:sp>
        <p:cxnSp>
          <p:nvCxnSpPr>
            <p:cNvPr id="59" name="Conector recto de flecha 58"/>
            <p:cNvCxnSpPr>
              <a:cxnSpLocks/>
            </p:cNvCxnSpPr>
            <p:nvPr/>
          </p:nvCxnSpPr>
          <p:spPr bwMode="auto">
            <a:xfrm flipH="1">
              <a:off x="814388" y="6305550"/>
              <a:ext cx="1660525" cy="2381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o 15"/>
          <p:cNvGrpSpPr/>
          <p:nvPr/>
        </p:nvGrpSpPr>
        <p:grpSpPr>
          <a:xfrm>
            <a:off x="131145" y="4371133"/>
            <a:ext cx="777876" cy="1824037"/>
            <a:chOff x="-52388" y="4360863"/>
            <a:chExt cx="777876" cy="1824037"/>
          </a:xfrm>
        </p:grpSpPr>
        <p:sp>
          <p:nvSpPr>
            <p:cNvPr id="20533" name="CuadroTexto 60"/>
            <p:cNvSpPr txBox="1">
              <a:spLocks noChangeArrowheads="1"/>
            </p:cNvSpPr>
            <p:nvPr/>
          </p:nvSpPr>
          <p:spPr bwMode="auto">
            <a:xfrm>
              <a:off x="-52388" y="4998473"/>
              <a:ext cx="777876" cy="461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14d</a:t>
              </a:r>
            </a:p>
          </p:txBody>
        </p:sp>
        <p:cxnSp>
          <p:nvCxnSpPr>
            <p:cNvPr id="62" name="Conector recto de flecha 61"/>
            <p:cNvCxnSpPr>
              <a:cxnSpLocks/>
            </p:cNvCxnSpPr>
            <p:nvPr/>
          </p:nvCxnSpPr>
          <p:spPr bwMode="auto">
            <a:xfrm flipV="1">
              <a:off x="611188" y="4360863"/>
              <a:ext cx="0" cy="18240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05" name="CuadroTexto 62"/>
          <p:cNvSpPr txBox="1">
            <a:spLocks noChangeArrowheads="1"/>
          </p:cNvSpPr>
          <p:nvPr/>
        </p:nvSpPr>
        <p:spPr bwMode="auto">
          <a:xfrm>
            <a:off x="3278666" y="5024959"/>
            <a:ext cx="779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</a:t>
            </a:r>
          </a:p>
        </p:txBody>
      </p:sp>
      <p:sp>
        <p:nvSpPr>
          <p:cNvPr id="16406" name="CuadroTexto 63"/>
          <p:cNvSpPr txBox="1">
            <a:spLocks noChangeArrowheads="1"/>
          </p:cNvSpPr>
          <p:nvPr/>
        </p:nvSpPr>
        <p:spPr bwMode="auto">
          <a:xfrm>
            <a:off x="3807303" y="5036072"/>
            <a:ext cx="77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14b</a:t>
            </a:r>
          </a:p>
        </p:txBody>
      </p:sp>
      <p:sp>
        <p:nvSpPr>
          <p:cNvPr id="16407" name="CuadroTexto 64"/>
          <p:cNvSpPr txBox="1">
            <a:spLocks noChangeArrowheads="1"/>
          </p:cNvSpPr>
          <p:nvPr/>
        </p:nvSpPr>
        <p:spPr bwMode="auto">
          <a:xfrm>
            <a:off x="4337528" y="5036072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12c</a:t>
            </a:r>
          </a:p>
        </p:txBody>
      </p:sp>
      <p:sp>
        <p:nvSpPr>
          <p:cNvPr id="16408" name="CuadroTexto 65"/>
          <p:cNvSpPr txBox="1">
            <a:spLocks noChangeArrowheads="1"/>
          </p:cNvSpPr>
          <p:nvPr/>
        </p:nvSpPr>
        <p:spPr bwMode="auto">
          <a:xfrm>
            <a:off x="4915378" y="5024959"/>
            <a:ext cx="779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14d</a:t>
            </a:r>
          </a:p>
        </p:txBody>
      </p:sp>
      <p:sp>
        <p:nvSpPr>
          <p:cNvPr id="16409" name="CuadroTexto 66"/>
          <p:cNvSpPr txBox="1">
            <a:spLocks noChangeArrowheads="1"/>
          </p:cNvSpPr>
          <p:nvPr/>
        </p:nvSpPr>
        <p:spPr bwMode="auto">
          <a:xfrm>
            <a:off x="5897563" y="1814513"/>
            <a:ext cx="26812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Número de Forma</a:t>
            </a:r>
          </a:p>
        </p:txBody>
      </p:sp>
      <p:sp>
        <p:nvSpPr>
          <p:cNvPr id="16410" name="CuadroTexto 67"/>
          <p:cNvSpPr txBox="1">
            <a:spLocks noChangeArrowheads="1"/>
          </p:cNvSpPr>
          <p:nvPr/>
        </p:nvSpPr>
        <p:spPr bwMode="auto">
          <a:xfrm>
            <a:off x="3216276" y="4560565"/>
            <a:ext cx="2681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Número de Forma</a:t>
            </a:r>
          </a:p>
        </p:txBody>
      </p:sp>
      <p:grpSp>
        <p:nvGrpSpPr>
          <p:cNvPr id="7" name="Grupo 6"/>
          <p:cNvGrpSpPr>
            <a:grpSpLocks/>
          </p:cNvGrpSpPr>
          <p:nvPr/>
        </p:nvGrpSpPr>
        <p:grpSpPr bwMode="auto">
          <a:xfrm>
            <a:off x="6307138" y="2816225"/>
            <a:ext cx="2681287" cy="3606800"/>
            <a:chOff x="6306661" y="2815989"/>
            <a:chExt cx="2681287" cy="3606858"/>
          </a:xfrm>
        </p:grpSpPr>
        <p:grpSp>
          <p:nvGrpSpPr>
            <p:cNvPr id="20508" name="Group 2"/>
            <p:cNvGrpSpPr>
              <a:grpSpLocks/>
            </p:cNvGrpSpPr>
            <p:nvPr/>
          </p:nvGrpSpPr>
          <p:grpSpPr bwMode="auto">
            <a:xfrm>
              <a:off x="6924675" y="4107992"/>
              <a:ext cx="1028700" cy="1092200"/>
              <a:chOff x="259" y="0"/>
              <a:chExt cx="19440" cy="20001"/>
            </a:xfrm>
          </p:grpSpPr>
          <p:sp>
            <p:nvSpPr>
              <p:cNvPr id="20517" name="Line 3"/>
              <p:cNvSpPr>
                <a:spLocks noChangeShapeType="1"/>
              </p:cNvSpPr>
              <p:nvPr/>
            </p:nvSpPr>
            <p:spPr bwMode="auto">
              <a:xfrm flipV="1">
                <a:off x="9235" y="3721"/>
                <a:ext cx="12" cy="634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18" name="Line 4"/>
              <p:cNvSpPr>
                <a:spLocks noChangeShapeType="1"/>
              </p:cNvSpPr>
              <p:nvPr/>
            </p:nvSpPr>
            <p:spPr bwMode="auto">
              <a:xfrm>
                <a:off x="9235" y="9884"/>
                <a:ext cx="6204" cy="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19" name="Line 5"/>
              <p:cNvSpPr>
                <a:spLocks noChangeShapeType="1"/>
              </p:cNvSpPr>
              <p:nvPr/>
            </p:nvSpPr>
            <p:spPr bwMode="auto">
              <a:xfrm>
                <a:off x="9235" y="9884"/>
                <a:ext cx="12" cy="582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0" name="Line 6"/>
              <p:cNvSpPr>
                <a:spLocks noChangeShapeType="1"/>
              </p:cNvSpPr>
              <p:nvPr/>
            </p:nvSpPr>
            <p:spPr bwMode="auto">
              <a:xfrm flipH="1">
                <a:off x="3055" y="9884"/>
                <a:ext cx="6192" cy="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1" name="Line 7"/>
              <p:cNvSpPr>
                <a:spLocks noChangeShapeType="1"/>
              </p:cNvSpPr>
              <p:nvPr/>
            </p:nvSpPr>
            <p:spPr bwMode="auto">
              <a:xfrm flipV="1">
                <a:off x="9235" y="6268"/>
                <a:ext cx="3672" cy="36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2" name="Line 8"/>
              <p:cNvSpPr>
                <a:spLocks noChangeShapeType="1"/>
              </p:cNvSpPr>
              <p:nvPr/>
            </p:nvSpPr>
            <p:spPr bwMode="auto">
              <a:xfrm>
                <a:off x="9139" y="9884"/>
                <a:ext cx="4488" cy="432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3" name="Line 9"/>
              <p:cNvSpPr>
                <a:spLocks noChangeShapeType="1"/>
              </p:cNvSpPr>
              <p:nvPr/>
            </p:nvSpPr>
            <p:spPr bwMode="auto">
              <a:xfrm flipH="1">
                <a:off x="5239" y="9884"/>
                <a:ext cx="4008" cy="38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4" name="Line 10"/>
              <p:cNvSpPr>
                <a:spLocks noChangeShapeType="1"/>
              </p:cNvSpPr>
              <p:nvPr/>
            </p:nvSpPr>
            <p:spPr bwMode="auto">
              <a:xfrm flipH="1" flipV="1">
                <a:off x="4795" y="5651"/>
                <a:ext cx="4272" cy="40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5" name="Rectangle 11"/>
              <p:cNvSpPr>
                <a:spLocks noChangeArrowheads="1"/>
              </p:cNvSpPr>
              <p:nvPr/>
            </p:nvSpPr>
            <p:spPr bwMode="auto">
              <a:xfrm>
                <a:off x="8347" y="0"/>
                <a:ext cx="3288" cy="315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700" tIns="12700" rIns="12700" bIns="12700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MX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6</a:t>
                </a:r>
                <a:endPara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6" name="Rectangle 12"/>
              <p:cNvSpPr>
                <a:spLocks noChangeArrowheads="1"/>
              </p:cNvSpPr>
              <p:nvPr/>
            </p:nvSpPr>
            <p:spPr bwMode="auto">
              <a:xfrm>
                <a:off x="13915" y="14931"/>
                <a:ext cx="3288" cy="37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700" tIns="12700" rIns="12700" bIns="12700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MX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1</a:t>
                </a:r>
                <a:endPara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7" name="Rectangle 13"/>
              <p:cNvSpPr>
                <a:spLocks noChangeArrowheads="1"/>
              </p:cNvSpPr>
              <p:nvPr/>
            </p:nvSpPr>
            <p:spPr bwMode="auto">
              <a:xfrm>
                <a:off x="16411" y="8186"/>
                <a:ext cx="3288" cy="372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700" tIns="12700" rIns="12700" bIns="12700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MX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0</a:t>
                </a:r>
                <a:endPara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8" name="Rectangle 14"/>
              <p:cNvSpPr>
                <a:spLocks noChangeArrowheads="1"/>
              </p:cNvSpPr>
              <p:nvPr/>
            </p:nvSpPr>
            <p:spPr bwMode="auto">
              <a:xfrm>
                <a:off x="8203" y="16280"/>
                <a:ext cx="3288" cy="37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700" tIns="12700" rIns="12700" bIns="12700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MX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2</a:t>
                </a:r>
                <a:endPara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29" name="Rectangle 15"/>
              <p:cNvSpPr>
                <a:spLocks noChangeArrowheads="1"/>
              </p:cNvSpPr>
              <p:nvPr/>
            </p:nvSpPr>
            <p:spPr bwMode="auto">
              <a:xfrm>
                <a:off x="4027" y="14326"/>
                <a:ext cx="3288" cy="37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700" tIns="12700" rIns="12700" bIns="12700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MX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3</a:t>
                </a:r>
                <a:endPara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30" name="Rectangle 16"/>
              <p:cNvSpPr>
                <a:spLocks noChangeArrowheads="1"/>
              </p:cNvSpPr>
              <p:nvPr/>
            </p:nvSpPr>
            <p:spPr bwMode="auto">
              <a:xfrm>
                <a:off x="259" y="8524"/>
                <a:ext cx="1992" cy="37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700" tIns="12700" rIns="12700" bIns="12700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MX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4</a:t>
                </a:r>
                <a:endPara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31" name="Rectangle 17"/>
              <p:cNvSpPr>
                <a:spLocks noChangeArrowheads="1"/>
              </p:cNvSpPr>
              <p:nvPr/>
            </p:nvSpPr>
            <p:spPr bwMode="auto">
              <a:xfrm>
                <a:off x="1819" y="4186"/>
                <a:ext cx="2220" cy="37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700" tIns="12700" rIns="12700" bIns="12700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MX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5</a:t>
                </a:r>
                <a:endPara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32" name="Rectangle 18"/>
              <p:cNvSpPr>
                <a:spLocks noChangeArrowheads="1"/>
              </p:cNvSpPr>
              <p:nvPr/>
            </p:nvSpPr>
            <p:spPr bwMode="auto">
              <a:xfrm>
                <a:off x="13975" y="3826"/>
                <a:ext cx="3288" cy="37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700" tIns="12700" rIns="12700" bIns="12700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MX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7</a:t>
                </a:r>
                <a:endPara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</p:grpSp>
        <p:grpSp>
          <p:nvGrpSpPr>
            <p:cNvPr id="20509" name="Group 20"/>
            <p:cNvGrpSpPr>
              <a:grpSpLocks/>
            </p:cNvGrpSpPr>
            <p:nvPr/>
          </p:nvGrpSpPr>
          <p:grpSpPr bwMode="auto">
            <a:xfrm>
              <a:off x="6970484" y="5377860"/>
              <a:ext cx="863600" cy="444500"/>
              <a:chOff x="0" y="-4"/>
              <a:chExt cx="20000" cy="20329"/>
            </a:xfrm>
          </p:grpSpPr>
          <p:sp>
            <p:nvSpPr>
              <p:cNvPr id="20512" name="Line 21"/>
              <p:cNvSpPr>
                <a:spLocks noChangeShapeType="1"/>
              </p:cNvSpPr>
              <p:nvPr/>
            </p:nvSpPr>
            <p:spPr bwMode="auto">
              <a:xfrm>
                <a:off x="5217" y="228"/>
                <a:ext cx="14783" cy="2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13" name="Line 22"/>
              <p:cNvSpPr>
                <a:spLocks noChangeShapeType="1"/>
              </p:cNvSpPr>
              <p:nvPr/>
            </p:nvSpPr>
            <p:spPr bwMode="auto">
              <a:xfrm>
                <a:off x="19985" y="1040"/>
                <a:ext cx="15" cy="18937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14" name="Line 23"/>
              <p:cNvSpPr>
                <a:spLocks noChangeShapeType="1"/>
              </p:cNvSpPr>
              <p:nvPr/>
            </p:nvSpPr>
            <p:spPr bwMode="auto">
              <a:xfrm flipH="1">
                <a:off x="0" y="20296"/>
                <a:ext cx="19882" cy="2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15" name="Line 24"/>
              <p:cNvSpPr>
                <a:spLocks noChangeShapeType="1"/>
              </p:cNvSpPr>
              <p:nvPr/>
            </p:nvSpPr>
            <p:spPr bwMode="auto">
              <a:xfrm flipV="1">
                <a:off x="0" y="10958"/>
                <a:ext cx="15" cy="881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20516" name="Line 25"/>
              <p:cNvSpPr>
                <a:spLocks noChangeShapeType="1"/>
              </p:cNvSpPr>
              <p:nvPr/>
            </p:nvSpPr>
            <p:spPr bwMode="auto">
              <a:xfrm flipV="1">
                <a:off x="29" y="-4"/>
                <a:ext cx="5305" cy="1049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</p:grpSp>
        <p:sp>
          <p:nvSpPr>
            <p:cNvPr id="20510" name="Rectángulo 54"/>
            <p:cNvSpPr>
              <a:spLocks noChangeArrowheads="1"/>
            </p:cNvSpPr>
            <p:nvPr/>
          </p:nvSpPr>
          <p:spPr bwMode="auto">
            <a:xfrm>
              <a:off x="6498495" y="5961182"/>
              <a:ext cx="177163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+mn-ea"/>
                  <a:cs typeface="Times New Roman" panose="02020603050405020304" pitchFamily="18" charset="0"/>
                </a:rPr>
                <a:t>00066644322</a:t>
              </a:r>
              <a:endPara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endParaRPr>
            </a:p>
          </p:txBody>
        </p:sp>
        <p:sp>
          <p:nvSpPr>
            <p:cNvPr id="20511" name="CuadroTexto 66"/>
            <p:cNvSpPr txBox="1">
              <a:spLocks noChangeArrowheads="1"/>
            </p:cNvSpPr>
            <p:nvPr/>
          </p:nvSpPr>
          <p:spPr bwMode="auto">
            <a:xfrm>
              <a:off x="6306661" y="2815989"/>
              <a:ext cx="2681287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Otra convención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Número de Forma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De 8 direcciones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735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6395" grpId="0"/>
      <p:bldP spid="16396" grpId="0"/>
      <p:bldP spid="16397" grpId="0"/>
      <p:bldP spid="16398" grpId="0"/>
      <p:bldP spid="49" grpId="0" animBg="1"/>
      <p:bldP spid="50" grpId="0" animBg="1"/>
      <p:bldP spid="16405" grpId="0"/>
      <p:bldP spid="16406" grpId="0"/>
      <p:bldP spid="16407" grpId="0"/>
      <p:bldP spid="16408" grpId="0"/>
      <p:bldP spid="16409" grpId="0"/>
      <p:bldP spid="164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ángulo 1"/>
          <p:cNvSpPr>
            <a:spLocks noChangeArrowheads="1"/>
          </p:cNvSpPr>
          <p:nvPr/>
        </p:nvSpPr>
        <p:spPr bwMode="auto">
          <a:xfrm>
            <a:off x="254000" y="131763"/>
            <a:ext cx="5254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Seguidor de Laberintos</a:t>
            </a:r>
            <a:endParaRPr kumimoji="0" lang="es-ES" altLang="es-MX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2" name="Rectángulo 61"/>
          <p:cNvSpPr>
            <a:spLocks noChangeArrowheads="1"/>
          </p:cNvSpPr>
          <p:nvPr/>
        </p:nvSpPr>
        <p:spPr bwMode="auto">
          <a:xfrm>
            <a:off x="5137150" y="100013"/>
            <a:ext cx="39084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Método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Camina pegado a la derecha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Construyendo el número de forma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5" name="Rectángulo 94"/>
          <p:cNvSpPr>
            <a:spLocks noChangeArrowheads="1"/>
          </p:cNvSpPr>
          <p:nvPr/>
        </p:nvSpPr>
        <p:spPr bwMode="auto">
          <a:xfrm>
            <a:off x="5164138" y="1485900"/>
            <a:ext cx="3894137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Cuando encuentra tope regresa hasta que encuentra un camino a la derecha que no ha recorrido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Borrando el número de forma hasta el nuevo camino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Conector: angular 3"/>
          <p:cNvCxnSpPr>
            <a:cxnSpLocks/>
          </p:cNvCxnSpPr>
          <p:nvPr/>
        </p:nvCxnSpPr>
        <p:spPr bwMode="auto">
          <a:xfrm>
            <a:off x="1054100" y="987425"/>
            <a:ext cx="2716213" cy="1096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: angular 4"/>
          <p:cNvCxnSpPr>
            <a:cxnSpLocks/>
          </p:cNvCxnSpPr>
          <p:nvPr/>
        </p:nvCxnSpPr>
        <p:spPr bwMode="auto">
          <a:xfrm rot="16200000" flipV="1">
            <a:off x="3066257" y="1353343"/>
            <a:ext cx="717550" cy="715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: angular 5"/>
          <p:cNvCxnSpPr>
            <a:cxnSpLocks/>
          </p:cNvCxnSpPr>
          <p:nvPr/>
        </p:nvCxnSpPr>
        <p:spPr bwMode="auto">
          <a:xfrm flipV="1">
            <a:off x="2413000" y="1000125"/>
            <a:ext cx="2468563" cy="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: angular 7"/>
          <p:cNvCxnSpPr>
            <a:cxnSpLocks/>
          </p:cNvCxnSpPr>
          <p:nvPr/>
        </p:nvCxnSpPr>
        <p:spPr bwMode="auto">
          <a:xfrm rot="5400000">
            <a:off x="3733007" y="1548606"/>
            <a:ext cx="1682750" cy="5857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>
            <a:cxnSpLocks/>
          </p:cNvCxnSpPr>
          <p:nvPr/>
        </p:nvCxnSpPr>
        <p:spPr bwMode="auto">
          <a:xfrm flipH="1">
            <a:off x="1427163" y="2641600"/>
            <a:ext cx="2854325" cy="412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angular 9"/>
          <p:cNvCxnSpPr>
            <a:cxnSpLocks/>
          </p:cNvCxnSpPr>
          <p:nvPr/>
        </p:nvCxnSpPr>
        <p:spPr bwMode="auto">
          <a:xfrm flipV="1">
            <a:off x="1054100" y="1416050"/>
            <a:ext cx="1108075" cy="7938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r 10"/>
          <p:cNvCxnSpPr/>
          <p:nvPr/>
        </p:nvCxnSpPr>
        <p:spPr bwMode="auto">
          <a:xfrm rot="5400000">
            <a:off x="1779587" y="1795463"/>
            <a:ext cx="796925" cy="127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: angular 11"/>
          <p:cNvCxnSpPr/>
          <p:nvPr/>
        </p:nvCxnSpPr>
        <p:spPr bwMode="auto">
          <a:xfrm rot="16200000" flipH="1">
            <a:off x="1016000" y="1462088"/>
            <a:ext cx="822325" cy="746125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>
            <a:cxnSpLocks/>
          </p:cNvCxnSpPr>
          <p:nvPr/>
        </p:nvCxnSpPr>
        <p:spPr bwMode="auto">
          <a:xfrm>
            <a:off x="1054100" y="1835150"/>
            <a:ext cx="0" cy="1290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>
            <a:cxnSpLocks/>
          </p:cNvCxnSpPr>
          <p:nvPr/>
        </p:nvCxnSpPr>
        <p:spPr bwMode="auto">
          <a:xfrm flipV="1">
            <a:off x="1041400" y="2193925"/>
            <a:ext cx="385763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 bwMode="auto">
          <a:xfrm>
            <a:off x="1054100" y="3125788"/>
            <a:ext cx="1358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 bwMode="auto">
          <a:xfrm>
            <a:off x="3067050" y="3125788"/>
            <a:ext cx="1800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>
            <a:cxnSpLocks/>
          </p:cNvCxnSpPr>
          <p:nvPr/>
        </p:nvCxnSpPr>
        <p:spPr bwMode="auto">
          <a:xfrm flipV="1">
            <a:off x="4867275" y="2246313"/>
            <a:ext cx="0" cy="879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>
            <a:cxnSpLocks/>
          </p:cNvCxnSpPr>
          <p:nvPr/>
        </p:nvCxnSpPr>
        <p:spPr bwMode="auto">
          <a:xfrm flipH="1">
            <a:off x="1049338" y="3125788"/>
            <a:ext cx="4762" cy="4635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 bwMode="auto">
          <a:xfrm flipV="1">
            <a:off x="1054100" y="3575050"/>
            <a:ext cx="3827463" cy="28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 bwMode="auto">
          <a:xfrm>
            <a:off x="4881563" y="3125788"/>
            <a:ext cx="0" cy="4397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36" name="CuadroTexto 20"/>
          <p:cNvSpPr txBox="1">
            <a:spLocks noChangeArrowheads="1"/>
          </p:cNvSpPr>
          <p:nvPr/>
        </p:nvSpPr>
        <p:spPr bwMode="auto">
          <a:xfrm>
            <a:off x="869226" y="942330"/>
            <a:ext cx="938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Inicio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3637" name="CuadroTexto 21"/>
          <p:cNvSpPr txBox="1">
            <a:spLocks noChangeArrowheads="1"/>
          </p:cNvSpPr>
          <p:nvPr/>
        </p:nvSpPr>
        <p:spPr bwMode="auto">
          <a:xfrm>
            <a:off x="4283937" y="1721000"/>
            <a:ext cx="907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Final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cxnSp>
        <p:nvCxnSpPr>
          <p:cNvPr id="70" name="Conector recto 69"/>
          <p:cNvCxnSpPr>
            <a:cxnSpLocks/>
          </p:cNvCxnSpPr>
          <p:nvPr/>
        </p:nvCxnSpPr>
        <p:spPr>
          <a:xfrm flipH="1">
            <a:off x="1217613" y="2341563"/>
            <a:ext cx="407987" cy="190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 flipH="1">
            <a:off x="1963738" y="2341563"/>
            <a:ext cx="32226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 flipV="1">
            <a:off x="1611313" y="2005013"/>
            <a:ext cx="14287" cy="3365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>
            <a:cxnSpLocks/>
            <a:stCxn id="41" idx="3"/>
          </p:cNvCxnSpPr>
          <p:nvPr/>
        </p:nvCxnSpPr>
        <p:spPr>
          <a:xfrm>
            <a:off x="1049338" y="1152525"/>
            <a:ext cx="1236662" cy="7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>
            <a:cxnSpLocks/>
          </p:cNvCxnSpPr>
          <p:nvPr/>
        </p:nvCxnSpPr>
        <p:spPr>
          <a:xfrm>
            <a:off x="2286000" y="1160463"/>
            <a:ext cx="0" cy="11953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upo 103"/>
          <p:cNvGrpSpPr>
            <a:grpSpLocks/>
          </p:cNvGrpSpPr>
          <p:nvPr/>
        </p:nvGrpSpPr>
        <p:grpSpPr bwMode="auto">
          <a:xfrm>
            <a:off x="1049338" y="1554163"/>
            <a:ext cx="914400" cy="787400"/>
            <a:chOff x="1048726" y="1553986"/>
            <a:chExt cx="915086" cy="787791"/>
          </a:xfrm>
        </p:grpSpPr>
        <p:cxnSp>
          <p:nvCxnSpPr>
            <p:cNvPr id="54" name="Conector recto 53"/>
            <p:cNvCxnSpPr>
              <a:cxnSpLocks/>
            </p:cNvCxnSpPr>
            <p:nvPr/>
          </p:nvCxnSpPr>
          <p:spPr>
            <a:xfrm flipV="1">
              <a:off x="1963812" y="1553986"/>
              <a:ext cx="0" cy="78779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/>
            <p:cNvCxnSpPr/>
            <p:nvPr/>
          </p:nvCxnSpPr>
          <p:spPr>
            <a:xfrm flipH="1" flipV="1">
              <a:off x="1048726" y="1553986"/>
              <a:ext cx="915086" cy="1429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Conector recto 59"/>
          <p:cNvCxnSpPr/>
          <p:nvPr/>
        </p:nvCxnSpPr>
        <p:spPr>
          <a:xfrm flipH="1">
            <a:off x="1625600" y="2341563"/>
            <a:ext cx="33813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/>
          <p:cNvCxnSpPr>
            <a:cxnSpLocks/>
          </p:cNvCxnSpPr>
          <p:nvPr/>
        </p:nvCxnSpPr>
        <p:spPr>
          <a:xfrm flipH="1">
            <a:off x="1057275" y="2005013"/>
            <a:ext cx="56832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71"/>
          <p:cNvCxnSpPr/>
          <p:nvPr/>
        </p:nvCxnSpPr>
        <p:spPr>
          <a:xfrm>
            <a:off x="1217613" y="2355850"/>
            <a:ext cx="0" cy="4921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73"/>
          <p:cNvCxnSpPr>
            <a:cxnSpLocks/>
          </p:cNvCxnSpPr>
          <p:nvPr/>
        </p:nvCxnSpPr>
        <p:spPr>
          <a:xfrm>
            <a:off x="1217613" y="2862263"/>
            <a:ext cx="1435100" cy="2381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75"/>
          <p:cNvCxnSpPr>
            <a:cxnSpLocks/>
          </p:cNvCxnSpPr>
          <p:nvPr/>
        </p:nvCxnSpPr>
        <p:spPr>
          <a:xfrm flipH="1">
            <a:off x="2624138" y="2847975"/>
            <a:ext cx="14287" cy="4651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78"/>
          <p:cNvCxnSpPr/>
          <p:nvPr/>
        </p:nvCxnSpPr>
        <p:spPr>
          <a:xfrm flipH="1">
            <a:off x="1090613" y="3325813"/>
            <a:ext cx="152717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/>
          <p:cNvCxnSpPr/>
          <p:nvPr/>
        </p:nvCxnSpPr>
        <p:spPr>
          <a:xfrm>
            <a:off x="2624138" y="3313113"/>
            <a:ext cx="225107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/>
          <p:cNvCxnSpPr>
            <a:cxnSpLocks/>
          </p:cNvCxnSpPr>
          <p:nvPr/>
        </p:nvCxnSpPr>
        <p:spPr>
          <a:xfrm>
            <a:off x="2652713" y="2886075"/>
            <a:ext cx="1955800" cy="95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/>
          <p:cNvCxnSpPr>
            <a:cxnSpLocks/>
          </p:cNvCxnSpPr>
          <p:nvPr/>
        </p:nvCxnSpPr>
        <p:spPr>
          <a:xfrm flipH="1" flipV="1">
            <a:off x="4594225" y="2005013"/>
            <a:ext cx="14288" cy="8572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87"/>
          <p:cNvCxnSpPr>
            <a:cxnSpLocks/>
            <a:endCxn id="42" idx="1"/>
          </p:cNvCxnSpPr>
          <p:nvPr/>
        </p:nvCxnSpPr>
        <p:spPr>
          <a:xfrm>
            <a:off x="4594225" y="2006600"/>
            <a:ext cx="25241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105"/>
          <p:cNvCxnSpPr>
            <a:cxnSpLocks/>
          </p:cNvCxnSpPr>
          <p:nvPr/>
        </p:nvCxnSpPr>
        <p:spPr bwMode="auto">
          <a:xfrm flipV="1">
            <a:off x="1961048" y="1545431"/>
            <a:ext cx="0" cy="7889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ector recto 106"/>
          <p:cNvCxnSpPr/>
          <p:nvPr/>
        </p:nvCxnSpPr>
        <p:spPr bwMode="auto">
          <a:xfrm flipH="1" flipV="1">
            <a:off x="1046648" y="1545431"/>
            <a:ext cx="914400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107"/>
          <p:cNvCxnSpPr/>
          <p:nvPr/>
        </p:nvCxnSpPr>
        <p:spPr>
          <a:xfrm flipV="1">
            <a:off x="1597612" y="2038350"/>
            <a:ext cx="14288" cy="3381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cto 108"/>
          <p:cNvCxnSpPr>
            <a:cxnSpLocks/>
          </p:cNvCxnSpPr>
          <p:nvPr/>
        </p:nvCxnSpPr>
        <p:spPr>
          <a:xfrm flipH="1">
            <a:off x="1041400" y="2005013"/>
            <a:ext cx="5667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cto 110"/>
          <p:cNvCxnSpPr/>
          <p:nvPr/>
        </p:nvCxnSpPr>
        <p:spPr>
          <a:xfrm flipH="1">
            <a:off x="1098550" y="3313113"/>
            <a:ext cx="15271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111"/>
          <p:cNvCxnSpPr/>
          <p:nvPr/>
        </p:nvCxnSpPr>
        <p:spPr>
          <a:xfrm>
            <a:off x="2657476" y="3336131"/>
            <a:ext cx="2251075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recto 112"/>
          <p:cNvCxnSpPr>
            <a:cxnSpLocks/>
          </p:cNvCxnSpPr>
          <p:nvPr/>
        </p:nvCxnSpPr>
        <p:spPr>
          <a:xfrm flipH="1">
            <a:off x="2630488" y="2870993"/>
            <a:ext cx="14287" cy="4651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117"/>
          <p:cNvCxnSpPr/>
          <p:nvPr/>
        </p:nvCxnSpPr>
        <p:spPr>
          <a:xfrm>
            <a:off x="3043238" y="1355725"/>
            <a:ext cx="15652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ángulo 122"/>
          <p:cNvSpPr>
            <a:spLocks noChangeArrowheads="1"/>
          </p:cNvSpPr>
          <p:nvPr/>
        </p:nvSpPr>
        <p:spPr bwMode="auto">
          <a:xfrm>
            <a:off x="5178425" y="3197225"/>
            <a:ext cx="29035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Hasta que llega al final</a:t>
            </a:r>
            <a:endParaRPr kumimoji="0" lang="es-ES" alt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3" name="CuadroTexto 42"/>
          <p:cNvSpPr txBox="1">
            <a:spLocks noChangeArrowheads="1"/>
          </p:cNvSpPr>
          <p:nvPr/>
        </p:nvSpPr>
        <p:spPr bwMode="auto">
          <a:xfrm>
            <a:off x="606425" y="4411663"/>
            <a:ext cx="77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</a:t>
            </a:r>
          </a:p>
        </p:txBody>
      </p:sp>
      <p:sp>
        <p:nvSpPr>
          <p:cNvPr id="55" name="CuadroTexto 43"/>
          <p:cNvSpPr txBox="1">
            <a:spLocks noChangeArrowheads="1"/>
          </p:cNvSpPr>
          <p:nvPr/>
        </p:nvSpPr>
        <p:spPr bwMode="auto">
          <a:xfrm>
            <a:off x="1136650" y="4422775"/>
            <a:ext cx="77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12b</a:t>
            </a:r>
          </a:p>
        </p:txBody>
      </p:sp>
      <p:sp>
        <p:nvSpPr>
          <p:cNvPr id="56" name="CuadroTexto 45"/>
          <p:cNvSpPr txBox="1">
            <a:spLocks noChangeArrowheads="1"/>
          </p:cNvSpPr>
          <p:nvPr/>
        </p:nvSpPr>
        <p:spPr bwMode="auto">
          <a:xfrm>
            <a:off x="1665288" y="4422775"/>
            <a:ext cx="77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</a:p>
        </p:txBody>
      </p:sp>
      <p:sp>
        <p:nvSpPr>
          <p:cNvPr id="58" name="CuadroTexto 46"/>
          <p:cNvSpPr txBox="1">
            <a:spLocks noChangeArrowheads="1"/>
          </p:cNvSpPr>
          <p:nvPr/>
        </p:nvSpPr>
        <p:spPr bwMode="auto">
          <a:xfrm>
            <a:off x="2243138" y="4411663"/>
            <a:ext cx="779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8d</a:t>
            </a:r>
          </a:p>
        </p:txBody>
      </p:sp>
      <p:sp>
        <p:nvSpPr>
          <p:cNvPr id="59" name="CuadroTexto 66"/>
          <p:cNvSpPr txBox="1">
            <a:spLocks noChangeArrowheads="1"/>
          </p:cNvSpPr>
          <p:nvPr/>
        </p:nvSpPr>
        <p:spPr bwMode="auto">
          <a:xfrm>
            <a:off x="1197492" y="3983038"/>
            <a:ext cx="26812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Número de Forma</a:t>
            </a:r>
          </a:p>
        </p:txBody>
      </p:sp>
      <p:sp>
        <p:nvSpPr>
          <p:cNvPr id="61" name="CuadroTexto 42"/>
          <p:cNvSpPr txBox="1">
            <a:spLocks noChangeArrowheads="1"/>
          </p:cNvSpPr>
          <p:nvPr/>
        </p:nvSpPr>
        <p:spPr bwMode="auto">
          <a:xfrm>
            <a:off x="2851150" y="4410075"/>
            <a:ext cx="779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8c</a:t>
            </a:r>
          </a:p>
        </p:txBody>
      </p:sp>
      <p:sp>
        <p:nvSpPr>
          <p:cNvPr id="63" name="CuadroTexto 43"/>
          <p:cNvSpPr txBox="1">
            <a:spLocks noChangeArrowheads="1"/>
          </p:cNvSpPr>
          <p:nvPr/>
        </p:nvSpPr>
        <p:spPr bwMode="auto">
          <a:xfrm>
            <a:off x="3381375" y="4421188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8a</a:t>
            </a:r>
          </a:p>
        </p:txBody>
      </p:sp>
      <p:sp>
        <p:nvSpPr>
          <p:cNvPr id="65" name="CuadroTexto 45"/>
          <p:cNvSpPr txBox="1">
            <a:spLocks noChangeArrowheads="1"/>
          </p:cNvSpPr>
          <p:nvPr/>
        </p:nvSpPr>
        <p:spPr bwMode="auto">
          <a:xfrm>
            <a:off x="3910013" y="4421188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8b</a:t>
            </a:r>
          </a:p>
        </p:txBody>
      </p:sp>
      <p:sp>
        <p:nvSpPr>
          <p:cNvPr id="68" name="CuadroTexto 42"/>
          <p:cNvSpPr txBox="1">
            <a:spLocks noChangeArrowheads="1"/>
          </p:cNvSpPr>
          <p:nvPr/>
        </p:nvSpPr>
        <p:spPr bwMode="auto">
          <a:xfrm>
            <a:off x="554038" y="4859338"/>
            <a:ext cx="779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3c</a:t>
            </a:r>
          </a:p>
        </p:txBody>
      </p:sp>
      <p:sp>
        <p:nvSpPr>
          <p:cNvPr id="69" name="CuadroTexto 43"/>
          <p:cNvSpPr txBox="1">
            <a:spLocks noChangeArrowheads="1"/>
          </p:cNvSpPr>
          <p:nvPr/>
        </p:nvSpPr>
        <p:spPr bwMode="auto">
          <a:xfrm>
            <a:off x="1084263" y="4870450"/>
            <a:ext cx="77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3d</a:t>
            </a:r>
          </a:p>
        </p:txBody>
      </p:sp>
      <p:sp>
        <p:nvSpPr>
          <p:cNvPr id="71" name="CuadroTexto 45"/>
          <p:cNvSpPr txBox="1">
            <a:spLocks noChangeArrowheads="1"/>
          </p:cNvSpPr>
          <p:nvPr/>
        </p:nvSpPr>
        <p:spPr bwMode="auto">
          <a:xfrm>
            <a:off x="1612900" y="4870450"/>
            <a:ext cx="77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4c</a:t>
            </a:r>
          </a:p>
        </p:txBody>
      </p:sp>
      <p:sp>
        <p:nvSpPr>
          <p:cNvPr id="73" name="CuadroTexto 46"/>
          <p:cNvSpPr txBox="1">
            <a:spLocks noChangeArrowheads="1"/>
          </p:cNvSpPr>
          <p:nvPr/>
        </p:nvSpPr>
        <p:spPr bwMode="auto">
          <a:xfrm>
            <a:off x="2190750" y="4859338"/>
            <a:ext cx="77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4a</a:t>
            </a:r>
          </a:p>
        </p:txBody>
      </p:sp>
      <p:sp>
        <p:nvSpPr>
          <p:cNvPr id="75" name="CuadroTexto 42"/>
          <p:cNvSpPr txBox="1">
            <a:spLocks noChangeArrowheads="1"/>
          </p:cNvSpPr>
          <p:nvPr/>
        </p:nvSpPr>
        <p:spPr bwMode="auto">
          <a:xfrm>
            <a:off x="2798763" y="4857750"/>
            <a:ext cx="779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3b</a:t>
            </a:r>
          </a:p>
        </p:txBody>
      </p:sp>
      <p:sp>
        <p:nvSpPr>
          <p:cNvPr id="80" name="CuadroTexto 46"/>
          <p:cNvSpPr txBox="1">
            <a:spLocks noChangeArrowheads="1"/>
          </p:cNvSpPr>
          <p:nvPr/>
        </p:nvSpPr>
        <p:spPr bwMode="auto">
          <a:xfrm>
            <a:off x="547688" y="5418138"/>
            <a:ext cx="779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</a:p>
        </p:txBody>
      </p:sp>
      <p:grpSp>
        <p:nvGrpSpPr>
          <p:cNvPr id="82" name="Grupo 81"/>
          <p:cNvGrpSpPr>
            <a:grpSpLocks/>
          </p:cNvGrpSpPr>
          <p:nvPr/>
        </p:nvGrpSpPr>
        <p:grpSpPr bwMode="auto">
          <a:xfrm>
            <a:off x="5988050" y="3883025"/>
            <a:ext cx="1624013" cy="1514475"/>
            <a:chOff x="773943" y="1975593"/>
            <a:chExt cx="1624697" cy="1513574"/>
          </a:xfrm>
        </p:grpSpPr>
        <p:cxnSp>
          <p:nvCxnSpPr>
            <p:cNvPr id="84" name="Conector recto de flecha 83"/>
            <p:cNvCxnSpPr/>
            <p:nvPr/>
          </p:nvCxnSpPr>
          <p:spPr bwMode="auto">
            <a:xfrm>
              <a:off x="1521971" y="2161220"/>
              <a:ext cx="0" cy="123909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cto de flecha 85"/>
            <p:cNvCxnSpPr>
              <a:cxnSpLocks/>
            </p:cNvCxnSpPr>
            <p:nvPr/>
          </p:nvCxnSpPr>
          <p:spPr bwMode="auto">
            <a:xfrm flipH="1" flipV="1">
              <a:off x="815235" y="2694303"/>
              <a:ext cx="1407117" cy="1586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12" name="CuadroTexto 12"/>
            <p:cNvSpPr txBox="1">
              <a:spLocks noChangeArrowheads="1"/>
            </p:cNvSpPr>
            <p:nvPr/>
          </p:nvSpPr>
          <p:spPr bwMode="auto">
            <a:xfrm>
              <a:off x="1608249" y="1975593"/>
              <a:ext cx="526928" cy="46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d</a:t>
              </a:r>
            </a:p>
          </p:txBody>
        </p:sp>
        <p:sp>
          <p:nvSpPr>
            <p:cNvPr id="23613" name="CuadroTexto 13"/>
            <p:cNvSpPr txBox="1">
              <a:spLocks noChangeArrowheads="1"/>
            </p:cNvSpPr>
            <p:nvPr/>
          </p:nvSpPr>
          <p:spPr bwMode="auto">
            <a:xfrm>
              <a:off x="1871712" y="2715558"/>
              <a:ext cx="526928" cy="46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a</a:t>
              </a:r>
            </a:p>
          </p:txBody>
        </p:sp>
        <p:sp>
          <p:nvSpPr>
            <p:cNvPr id="23614" name="CuadroTexto 14"/>
            <p:cNvSpPr txBox="1">
              <a:spLocks noChangeArrowheads="1"/>
            </p:cNvSpPr>
            <p:nvPr/>
          </p:nvSpPr>
          <p:spPr bwMode="auto">
            <a:xfrm>
              <a:off x="773943" y="2264580"/>
              <a:ext cx="526928" cy="46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c</a:t>
              </a:r>
            </a:p>
          </p:txBody>
        </p:sp>
        <p:sp>
          <p:nvSpPr>
            <p:cNvPr id="23615" name="CuadroTexto 15"/>
            <p:cNvSpPr txBox="1">
              <a:spLocks noChangeArrowheads="1"/>
            </p:cNvSpPr>
            <p:nvPr/>
          </p:nvSpPr>
          <p:spPr bwMode="auto">
            <a:xfrm>
              <a:off x="1149767" y="3027578"/>
              <a:ext cx="526928" cy="46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b</a:t>
              </a:r>
            </a:p>
          </p:txBody>
        </p:sp>
      </p:grpSp>
      <p:sp>
        <p:nvSpPr>
          <p:cNvPr id="92" name="CuadroTexto 42"/>
          <p:cNvSpPr txBox="1">
            <a:spLocks noChangeArrowheads="1"/>
          </p:cNvSpPr>
          <p:nvPr/>
        </p:nvSpPr>
        <p:spPr bwMode="auto">
          <a:xfrm>
            <a:off x="1073150" y="5430838"/>
            <a:ext cx="77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4b</a:t>
            </a:r>
          </a:p>
        </p:txBody>
      </p:sp>
      <p:sp>
        <p:nvSpPr>
          <p:cNvPr id="93" name="CuadroTexto 43"/>
          <p:cNvSpPr txBox="1">
            <a:spLocks noChangeArrowheads="1"/>
          </p:cNvSpPr>
          <p:nvPr/>
        </p:nvSpPr>
        <p:spPr bwMode="auto">
          <a:xfrm>
            <a:off x="1511300" y="5429250"/>
            <a:ext cx="77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12a</a:t>
            </a:r>
          </a:p>
        </p:txBody>
      </p:sp>
      <p:sp>
        <p:nvSpPr>
          <p:cNvPr id="94" name="CuadroTexto 45"/>
          <p:cNvSpPr txBox="1">
            <a:spLocks noChangeArrowheads="1"/>
          </p:cNvSpPr>
          <p:nvPr/>
        </p:nvSpPr>
        <p:spPr bwMode="auto">
          <a:xfrm>
            <a:off x="2132013" y="5441950"/>
            <a:ext cx="77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1" i="0" u="sng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</a:t>
            </a:r>
          </a:p>
        </p:txBody>
      </p:sp>
      <p:sp>
        <p:nvSpPr>
          <p:cNvPr id="96" name="CuadroTexto 46"/>
          <p:cNvSpPr txBox="1">
            <a:spLocks noChangeArrowheads="1"/>
          </p:cNvSpPr>
          <p:nvPr/>
        </p:nvSpPr>
        <p:spPr bwMode="auto">
          <a:xfrm>
            <a:off x="2638425" y="5468938"/>
            <a:ext cx="77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14c</a:t>
            </a:r>
          </a:p>
        </p:txBody>
      </p:sp>
      <p:sp>
        <p:nvSpPr>
          <p:cNvPr id="97" name="CuadroTexto 42"/>
          <p:cNvSpPr txBox="1">
            <a:spLocks noChangeArrowheads="1"/>
          </p:cNvSpPr>
          <p:nvPr/>
        </p:nvSpPr>
        <p:spPr bwMode="auto">
          <a:xfrm>
            <a:off x="3225800" y="5430838"/>
            <a:ext cx="77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14a</a:t>
            </a:r>
          </a:p>
        </p:txBody>
      </p:sp>
      <p:sp>
        <p:nvSpPr>
          <p:cNvPr id="99" name="CuadroTexto 46"/>
          <p:cNvSpPr txBox="1">
            <a:spLocks noChangeArrowheads="1"/>
          </p:cNvSpPr>
          <p:nvPr/>
        </p:nvSpPr>
        <p:spPr bwMode="auto">
          <a:xfrm>
            <a:off x="3841750" y="5443538"/>
            <a:ext cx="77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16a</a:t>
            </a:r>
          </a:p>
        </p:txBody>
      </p:sp>
      <p:sp>
        <p:nvSpPr>
          <p:cNvPr id="100" name="CuadroTexto 42"/>
          <p:cNvSpPr txBox="1">
            <a:spLocks noChangeArrowheads="1"/>
          </p:cNvSpPr>
          <p:nvPr/>
        </p:nvSpPr>
        <p:spPr bwMode="auto">
          <a:xfrm>
            <a:off x="4368800" y="5456238"/>
            <a:ext cx="779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16c</a:t>
            </a:r>
          </a:p>
        </p:txBody>
      </p:sp>
      <p:sp>
        <p:nvSpPr>
          <p:cNvPr id="101" name="CuadroTexto 43"/>
          <p:cNvSpPr txBox="1">
            <a:spLocks noChangeArrowheads="1"/>
          </p:cNvSpPr>
          <p:nvPr/>
        </p:nvSpPr>
        <p:spPr bwMode="auto">
          <a:xfrm>
            <a:off x="4846638" y="5468938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4d</a:t>
            </a:r>
          </a:p>
        </p:txBody>
      </p:sp>
      <p:sp>
        <p:nvSpPr>
          <p:cNvPr id="102" name="CuadroTexto 45"/>
          <p:cNvSpPr txBox="1">
            <a:spLocks noChangeArrowheads="1"/>
          </p:cNvSpPr>
          <p:nvPr/>
        </p:nvSpPr>
        <p:spPr bwMode="auto">
          <a:xfrm>
            <a:off x="590550" y="5999163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14a</a:t>
            </a:r>
          </a:p>
        </p:txBody>
      </p:sp>
      <p:sp>
        <p:nvSpPr>
          <p:cNvPr id="103" name="CuadroTexto 46"/>
          <p:cNvSpPr txBox="1">
            <a:spLocks noChangeArrowheads="1"/>
          </p:cNvSpPr>
          <p:nvPr/>
        </p:nvSpPr>
        <p:spPr bwMode="auto">
          <a:xfrm>
            <a:off x="1168400" y="5988050"/>
            <a:ext cx="779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8d</a:t>
            </a:r>
          </a:p>
        </p:txBody>
      </p:sp>
      <p:sp>
        <p:nvSpPr>
          <p:cNvPr id="110" name="CuadroTexto 42"/>
          <p:cNvSpPr txBox="1">
            <a:spLocks noChangeArrowheads="1"/>
          </p:cNvSpPr>
          <p:nvPr/>
        </p:nvSpPr>
        <p:spPr bwMode="auto">
          <a:xfrm>
            <a:off x="1684338" y="5988050"/>
            <a:ext cx="779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2a</a:t>
            </a:r>
          </a:p>
        </p:txBody>
      </p:sp>
      <p:sp>
        <p:nvSpPr>
          <p:cNvPr id="114" name="CuadroTexto 42"/>
          <p:cNvSpPr txBox="1">
            <a:spLocks noChangeArrowheads="1"/>
          </p:cNvSpPr>
          <p:nvPr/>
        </p:nvSpPr>
        <p:spPr bwMode="auto">
          <a:xfrm>
            <a:off x="317500" y="4098925"/>
            <a:ext cx="779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</a:p>
        </p:txBody>
      </p:sp>
      <p:sp>
        <p:nvSpPr>
          <p:cNvPr id="115" name="CuadroTexto 42"/>
          <p:cNvSpPr txBox="1">
            <a:spLocks noChangeArrowheads="1"/>
          </p:cNvSpPr>
          <p:nvPr/>
        </p:nvSpPr>
        <p:spPr bwMode="auto">
          <a:xfrm>
            <a:off x="388938" y="6396038"/>
            <a:ext cx="779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6515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95" grpId="0"/>
      <p:bldP spid="23636" grpId="0"/>
      <p:bldP spid="23637" grpId="0"/>
      <p:bldP spid="123" grpId="0"/>
      <p:bldP spid="53" grpId="0"/>
      <p:bldP spid="55" grpId="0"/>
      <p:bldP spid="56" grpId="0"/>
      <p:bldP spid="58" grpId="0"/>
      <p:bldP spid="61" grpId="0"/>
      <p:bldP spid="63" grpId="0"/>
      <p:bldP spid="65" grpId="0"/>
      <p:bldP spid="68" grpId="0"/>
      <p:bldP spid="69" grpId="0"/>
      <p:bldP spid="71" grpId="0"/>
      <p:bldP spid="73" grpId="0"/>
      <p:bldP spid="75" grpId="0"/>
      <p:bldP spid="80" grpId="0"/>
      <p:bldP spid="92" grpId="0"/>
      <p:bldP spid="93" grpId="0"/>
      <p:bldP spid="94" grpId="0"/>
      <p:bldP spid="96" grpId="0"/>
      <p:bldP spid="97" grpId="0"/>
      <p:bldP spid="99" grpId="0"/>
      <p:bldP spid="100" grpId="0"/>
      <p:bldP spid="101" grpId="0"/>
      <p:bldP spid="102" grpId="0"/>
      <p:bldP spid="103" grpId="0"/>
      <p:bldP spid="110" grpId="0"/>
      <p:bldP spid="114" grpId="0"/>
      <p:bldP spid="1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upo 80"/>
          <p:cNvGrpSpPr>
            <a:grpSpLocks/>
          </p:cNvGrpSpPr>
          <p:nvPr/>
        </p:nvGrpSpPr>
        <p:grpSpPr bwMode="auto">
          <a:xfrm>
            <a:off x="184150" y="417513"/>
            <a:ext cx="5307013" cy="2199515"/>
            <a:chOff x="317500" y="4098925"/>
            <a:chExt cx="5307013" cy="2697223"/>
          </a:xfrm>
        </p:grpSpPr>
        <p:sp>
          <p:nvSpPr>
            <p:cNvPr id="25609" name="CuadroTexto 42"/>
            <p:cNvSpPr txBox="1">
              <a:spLocks noChangeArrowheads="1"/>
            </p:cNvSpPr>
            <p:nvPr/>
          </p:nvSpPr>
          <p:spPr bwMode="auto">
            <a:xfrm>
              <a:off x="606425" y="4411663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12a</a:t>
              </a:r>
            </a:p>
          </p:txBody>
        </p:sp>
        <p:sp>
          <p:nvSpPr>
            <p:cNvPr id="25610" name="CuadroTexto 43"/>
            <p:cNvSpPr txBox="1">
              <a:spLocks noChangeArrowheads="1"/>
            </p:cNvSpPr>
            <p:nvPr/>
          </p:nvSpPr>
          <p:spPr bwMode="auto">
            <a:xfrm>
              <a:off x="1136650" y="4422775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12b</a:t>
              </a:r>
            </a:p>
          </p:txBody>
        </p:sp>
        <p:sp>
          <p:nvSpPr>
            <p:cNvPr id="25611" name="CuadroTexto 45"/>
            <p:cNvSpPr txBox="1">
              <a:spLocks noChangeArrowheads="1"/>
            </p:cNvSpPr>
            <p:nvPr/>
          </p:nvSpPr>
          <p:spPr bwMode="auto">
            <a:xfrm>
              <a:off x="1665288" y="4422775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3c</a:t>
              </a:r>
            </a:p>
          </p:txBody>
        </p:sp>
        <p:sp>
          <p:nvSpPr>
            <p:cNvPr id="25612" name="CuadroTexto 46"/>
            <p:cNvSpPr txBox="1">
              <a:spLocks noChangeArrowheads="1"/>
            </p:cNvSpPr>
            <p:nvPr/>
          </p:nvSpPr>
          <p:spPr bwMode="auto">
            <a:xfrm>
              <a:off x="2243138" y="4411663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8d</a:t>
              </a:r>
            </a:p>
          </p:txBody>
        </p:sp>
        <p:sp>
          <p:nvSpPr>
            <p:cNvPr id="25613" name="CuadroTexto 42"/>
            <p:cNvSpPr txBox="1">
              <a:spLocks noChangeArrowheads="1"/>
            </p:cNvSpPr>
            <p:nvPr/>
          </p:nvSpPr>
          <p:spPr bwMode="auto">
            <a:xfrm>
              <a:off x="2851150" y="4410075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8c</a:t>
              </a:r>
            </a:p>
          </p:txBody>
        </p:sp>
        <p:sp>
          <p:nvSpPr>
            <p:cNvPr id="25614" name="CuadroTexto 43"/>
            <p:cNvSpPr txBox="1">
              <a:spLocks noChangeArrowheads="1"/>
            </p:cNvSpPr>
            <p:nvPr/>
          </p:nvSpPr>
          <p:spPr bwMode="auto">
            <a:xfrm>
              <a:off x="3381375" y="4421188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8a</a:t>
              </a:r>
            </a:p>
          </p:txBody>
        </p:sp>
        <p:sp>
          <p:nvSpPr>
            <p:cNvPr id="25615" name="CuadroTexto 45"/>
            <p:cNvSpPr txBox="1">
              <a:spLocks noChangeArrowheads="1"/>
            </p:cNvSpPr>
            <p:nvPr/>
          </p:nvSpPr>
          <p:spPr bwMode="auto">
            <a:xfrm>
              <a:off x="3910013" y="4421188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8b</a:t>
              </a:r>
            </a:p>
          </p:txBody>
        </p:sp>
        <p:sp>
          <p:nvSpPr>
            <p:cNvPr id="25616" name="CuadroTexto 42"/>
            <p:cNvSpPr txBox="1">
              <a:spLocks noChangeArrowheads="1"/>
            </p:cNvSpPr>
            <p:nvPr/>
          </p:nvSpPr>
          <p:spPr bwMode="auto">
            <a:xfrm>
              <a:off x="554038" y="4859338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3c</a:t>
              </a:r>
            </a:p>
          </p:txBody>
        </p:sp>
        <p:sp>
          <p:nvSpPr>
            <p:cNvPr id="25617" name="CuadroTexto 43"/>
            <p:cNvSpPr txBox="1">
              <a:spLocks noChangeArrowheads="1"/>
            </p:cNvSpPr>
            <p:nvPr/>
          </p:nvSpPr>
          <p:spPr bwMode="auto">
            <a:xfrm>
              <a:off x="1084263" y="4870450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3d</a:t>
              </a:r>
            </a:p>
          </p:txBody>
        </p:sp>
        <p:sp>
          <p:nvSpPr>
            <p:cNvPr id="25618" name="CuadroTexto 45"/>
            <p:cNvSpPr txBox="1">
              <a:spLocks noChangeArrowheads="1"/>
            </p:cNvSpPr>
            <p:nvPr/>
          </p:nvSpPr>
          <p:spPr bwMode="auto">
            <a:xfrm>
              <a:off x="1612900" y="4870450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4c</a:t>
              </a:r>
            </a:p>
          </p:txBody>
        </p:sp>
        <p:sp>
          <p:nvSpPr>
            <p:cNvPr id="25619" name="CuadroTexto 46"/>
            <p:cNvSpPr txBox="1">
              <a:spLocks noChangeArrowheads="1"/>
            </p:cNvSpPr>
            <p:nvPr/>
          </p:nvSpPr>
          <p:spPr bwMode="auto">
            <a:xfrm>
              <a:off x="2190750" y="48593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4a</a:t>
              </a:r>
            </a:p>
          </p:txBody>
        </p:sp>
        <p:sp>
          <p:nvSpPr>
            <p:cNvPr id="25620" name="CuadroTexto 42"/>
            <p:cNvSpPr txBox="1">
              <a:spLocks noChangeArrowheads="1"/>
            </p:cNvSpPr>
            <p:nvPr/>
          </p:nvSpPr>
          <p:spPr bwMode="auto">
            <a:xfrm>
              <a:off x="2798763" y="4857750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3b</a:t>
              </a:r>
            </a:p>
          </p:txBody>
        </p:sp>
        <p:sp>
          <p:nvSpPr>
            <p:cNvPr id="25621" name="CuadroTexto 46"/>
            <p:cNvSpPr txBox="1">
              <a:spLocks noChangeArrowheads="1"/>
            </p:cNvSpPr>
            <p:nvPr/>
          </p:nvSpPr>
          <p:spPr bwMode="auto">
            <a:xfrm>
              <a:off x="547688" y="5418138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3c</a:t>
              </a:r>
            </a:p>
          </p:txBody>
        </p:sp>
        <p:sp>
          <p:nvSpPr>
            <p:cNvPr id="25622" name="CuadroTexto 42"/>
            <p:cNvSpPr txBox="1">
              <a:spLocks noChangeArrowheads="1"/>
            </p:cNvSpPr>
            <p:nvPr/>
          </p:nvSpPr>
          <p:spPr bwMode="auto">
            <a:xfrm>
              <a:off x="1073150" y="54308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4b</a:t>
              </a:r>
            </a:p>
          </p:txBody>
        </p:sp>
        <p:sp>
          <p:nvSpPr>
            <p:cNvPr id="25623" name="CuadroTexto 43"/>
            <p:cNvSpPr txBox="1">
              <a:spLocks noChangeArrowheads="1"/>
            </p:cNvSpPr>
            <p:nvPr/>
          </p:nvSpPr>
          <p:spPr bwMode="auto">
            <a:xfrm>
              <a:off x="1511300" y="5429250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12a</a:t>
              </a:r>
            </a:p>
          </p:txBody>
        </p:sp>
        <p:sp>
          <p:nvSpPr>
            <p:cNvPr id="25624" name="CuadroTexto 45"/>
            <p:cNvSpPr txBox="1">
              <a:spLocks noChangeArrowheads="1"/>
            </p:cNvSpPr>
            <p:nvPr/>
          </p:nvSpPr>
          <p:spPr bwMode="auto">
            <a:xfrm>
              <a:off x="2132013" y="5441950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1" i="0" u="sng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4b</a:t>
              </a:r>
            </a:p>
          </p:txBody>
        </p:sp>
        <p:sp>
          <p:nvSpPr>
            <p:cNvPr id="25625" name="CuadroTexto 46"/>
            <p:cNvSpPr txBox="1">
              <a:spLocks noChangeArrowheads="1"/>
            </p:cNvSpPr>
            <p:nvPr/>
          </p:nvSpPr>
          <p:spPr bwMode="auto">
            <a:xfrm>
              <a:off x="2638425" y="54689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14c</a:t>
              </a:r>
            </a:p>
          </p:txBody>
        </p:sp>
        <p:sp>
          <p:nvSpPr>
            <p:cNvPr id="25626" name="CuadroTexto 42"/>
            <p:cNvSpPr txBox="1">
              <a:spLocks noChangeArrowheads="1"/>
            </p:cNvSpPr>
            <p:nvPr/>
          </p:nvSpPr>
          <p:spPr bwMode="auto">
            <a:xfrm>
              <a:off x="3225800" y="54308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14a</a:t>
              </a:r>
            </a:p>
          </p:txBody>
        </p:sp>
        <p:sp>
          <p:nvSpPr>
            <p:cNvPr id="25627" name="CuadroTexto 46"/>
            <p:cNvSpPr txBox="1">
              <a:spLocks noChangeArrowheads="1"/>
            </p:cNvSpPr>
            <p:nvPr/>
          </p:nvSpPr>
          <p:spPr bwMode="auto">
            <a:xfrm>
              <a:off x="3841750" y="54435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16a</a:t>
              </a:r>
            </a:p>
          </p:txBody>
        </p:sp>
        <p:sp>
          <p:nvSpPr>
            <p:cNvPr id="25628" name="CuadroTexto 42"/>
            <p:cNvSpPr txBox="1">
              <a:spLocks noChangeArrowheads="1"/>
            </p:cNvSpPr>
            <p:nvPr/>
          </p:nvSpPr>
          <p:spPr bwMode="auto">
            <a:xfrm>
              <a:off x="4368800" y="54562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16c</a:t>
              </a:r>
            </a:p>
          </p:txBody>
        </p:sp>
        <p:sp>
          <p:nvSpPr>
            <p:cNvPr id="25629" name="CuadroTexto 43"/>
            <p:cNvSpPr txBox="1">
              <a:spLocks noChangeArrowheads="1"/>
            </p:cNvSpPr>
            <p:nvPr/>
          </p:nvSpPr>
          <p:spPr bwMode="auto">
            <a:xfrm>
              <a:off x="4846638" y="5468938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1" i="0" u="sng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4d</a:t>
              </a:r>
            </a:p>
          </p:txBody>
        </p:sp>
        <p:sp>
          <p:nvSpPr>
            <p:cNvPr id="25630" name="CuadroTexto 45"/>
            <p:cNvSpPr txBox="1">
              <a:spLocks noChangeArrowheads="1"/>
            </p:cNvSpPr>
            <p:nvPr/>
          </p:nvSpPr>
          <p:spPr bwMode="auto">
            <a:xfrm>
              <a:off x="590550" y="5999163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14a</a:t>
              </a:r>
            </a:p>
          </p:txBody>
        </p:sp>
        <p:sp>
          <p:nvSpPr>
            <p:cNvPr id="25631" name="CuadroTexto 46"/>
            <p:cNvSpPr txBox="1">
              <a:spLocks noChangeArrowheads="1"/>
            </p:cNvSpPr>
            <p:nvPr/>
          </p:nvSpPr>
          <p:spPr bwMode="auto">
            <a:xfrm>
              <a:off x="1168400" y="5988050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8d</a:t>
              </a:r>
            </a:p>
          </p:txBody>
        </p:sp>
        <p:sp>
          <p:nvSpPr>
            <p:cNvPr id="25632" name="CuadroTexto 42"/>
            <p:cNvSpPr txBox="1">
              <a:spLocks noChangeArrowheads="1"/>
            </p:cNvSpPr>
            <p:nvPr/>
          </p:nvSpPr>
          <p:spPr bwMode="auto">
            <a:xfrm>
              <a:off x="1684338" y="5988050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2a</a:t>
              </a:r>
            </a:p>
          </p:txBody>
        </p:sp>
        <p:sp>
          <p:nvSpPr>
            <p:cNvPr id="25633" name="CuadroTexto 42"/>
            <p:cNvSpPr txBox="1">
              <a:spLocks noChangeArrowheads="1"/>
            </p:cNvSpPr>
            <p:nvPr/>
          </p:nvSpPr>
          <p:spPr bwMode="auto">
            <a:xfrm>
              <a:off x="317500" y="4098925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I</a:t>
              </a:r>
            </a:p>
          </p:txBody>
        </p:sp>
        <p:sp>
          <p:nvSpPr>
            <p:cNvPr id="25634" name="CuadroTexto 42"/>
            <p:cNvSpPr txBox="1">
              <a:spLocks noChangeArrowheads="1"/>
            </p:cNvSpPr>
            <p:nvPr/>
          </p:nvSpPr>
          <p:spPr bwMode="auto">
            <a:xfrm>
              <a:off x="388938" y="6396038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F</a:t>
              </a:r>
            </a:p>
          </p:txBody>
        </p:sp>
      </p:grpSp>
      <p:sp>
        <p:nvSpPr>
          <p:cNvPr id="108" name="CuadroTexto 66"/>
          <p:cNvSpPr txBox="1">
            <a:spLocks noChangeArrowheads="1"/>
          </p:cNvSpPr>
          <p:nvPr/>
        </p:nvSpPr>
        <p:spPr bwMode="auto">
          <a:xfrm>
            <a:off x="184150" y="36513"/>
            <a:ext cx="457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Si observamos el numero de forma</a:t>
            </a:r>
          </a:p>
        </p:txBody>
      </p:sp>
      <p:sp>
        <p:nvSpPr>
          <p:cNvPr id="25608" name="Rectángulo 1"/>
          <p:cNvSpPr>
            <a:spLocks noChangeArrowheads="1"/>
          </p:cNvSpPr>
          <p:nvPr/>
        </p:nvSpPr>
        <p:spPr bwMode="auto">
          <a:xfrm>
            <a:off x="5901645" y="55649"/>
            <a:ext cx="300307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Se puede ver que se parece al código de un programa, como por ejemplo en:  </a:t>
            </a:r>
            <a:r>
              <a:rPr kumimoji="0" lang="es-MX" altLang="es-MX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Pseudocodigo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,  C++,  Java ….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8101" y="2705031"/>
            <a:ext cx="91541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Main</a:t>
            </a: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{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(12, 0)       dibuja una línea de tamaño 12  a     0 grados     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(12, 270)   dibuja una línea de tamaño 12  a 270 grados      </a:t>
            </a: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12b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  3, 180)   dibuja una línea de tamaño    3 a 180 grados     </a:t>
            </a: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3c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  8,   90)   dibuja una línea de tamaño    8 a   90 grados     </a:t>
            </a: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8d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……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107569" y="5226784"/>
            <a:ext cx="88939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Aquí es importante recordar que las letras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, a, b, c , d, están indicando dirección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o sea que la letra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a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corresponde a moverse a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0 grados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la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b 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hacia abajo o sea a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270 grados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c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corresponde a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180 grados 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y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d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a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90 grados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O sea que por ejemplo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 a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indica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muévete 12 pasos a 0 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grados o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12 0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479550" y="2451976"/>
            <a:ext cx="777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El numero de forma se puede ver como el siguiente programa en pseudocódigo que dibuja el recorrido del laberinto :</a:t>
            </a:r>
          </a:p>
        </p:txBody>
      </p:sp>
    </p:spTree>
    <p:extLst>
      <p:ext uri="{BB962C8B-B14F-4D97-AF65-F5344CB8AC3E}">
        <p14:creationId xmlns:p14="http://schemas.microsoft.com/office/powerpoint/2010/main" val="198268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2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7091190" y="6235763"/>
            <a:ext cx="1905000" cy="45720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25BE8B-ED62-4896-9465-A624811684D2}" type="slidenum">
              <a:rPr kumimoji="0" lang="es-ES" altLang="es-MX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altLang="es-MX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4" name="CuadroTexto 42"/>
          <p:cNvSpPr txBox="1">
            <a:spLocks noChangeArrowheads="1"/>
          </p:cNvSpPr>
          <p:nvPr/>
        </p:nvSpPr>
        <p:spPr bwMode="auto">
          <a:xfrm>
            <a:off x="402708" y="2390268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</a:t>
            </a:r>
          </a:p>
        </p:txBody>
      </p:sp>
      <p:sp>
        <p:nvSpPr>
          <p:cNvPr id="5" name="CuadroTexto 43"/>
          <p:cNvSpPr txBox="1">
            <a:spLocks noChangeArrowheads="1"/>
          </p:cNvSpPr>
          <p:nvPr/>
        </p:nvSpPr>
        <p:spPr bwMode="auto">
          <a:xfrm>
            <a:off x="842951" y="2399329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12b</a:t>
            </a:r>
          </a:p>
        </p:txBody>
      </p:sp>
      <p:sp>
        <p:nvSpPr>
          <p:cNvPr id="6" name="CuadroTexto 45"/>
          <p:cNvSpPr txBox="1">
            <a:spLocks noChangeArrowheads="1"/>
          </p:cNvSpPr>
          <p:nvPr/>
        </p:nvSpPr>
        <p:spPr bwMode="auto">
          <a:xfrm>
            <a:off x="1281877" y="2399329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</a:p>
        </p:txBody>
      </p:sp>
      <p:sp>
        <p:nvSpPr>
          <p:cNvPr id="7" name="CuadroTexto 46"/>
          <p:cNvSpPr txBox="1">
            <a:spLocks noChangeArrowheads="1"/>
          </p:cNvSpPr>
          <p:nvPr/>
        </p:nvSpPr>
        <p:spPr bwMode="auto">
          <a:xfrm>
            <a:off x="1761663" y="2390268"/>
            <a:ext cx="6471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8d</a:t>
            </a:r>
          </a:p>
        </p:txBody>
      </p:sp>
      <p:sp>
        <p:nvSpPr>
          <p:cNvPr id="8" name="CuadroTexto 42"/>
          <p:cNvSpPr txBox="1">
            <a:spLocks noChangeArrowheads="1"/>
          </p:cNvSpPr>
          <p:nvPr/>
        </p:nvSpPr>
        <p:spPr bwMode="auto">
          <a:xfrm>
            <a:off x="2266492" y="2388973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8c</a:t>
            </a:r>
          </a:p>
        </p:txBody>
      </p:sp>
      <p:sp>
        <p:nvSpPr>
          <p:cNvPr id="9" name="CuadroTexto 43"/>
          <p:cNvSpPr txBox="1">
            <a:spLocks noChangeArrowheads="1"/>
          </p:cNvSpPr>
          <p:nvPr/>
        </p:nvSpPr>
        <p:spPr bwMode="auto">
          <a:xfrm>
            <a:off x="2706735" y="2398035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8a</a:t>
            </a:r>
          </a:p>
        </p:txBody>
      </p:sp>
      <p:sp>
        <p:nvSpPr>
          <p:cNvPr id="10" name="CuadroTexto 45"/>
          <p:cNvSpPr txBox="1">
            <a:spLocks noChangeArrowheads="1"/>
          </p:cNvSpPr>
          <p:nvPr/>
        </p:nvSpPr>
        <p:spPr bwMode="auto">
          <a:xfrm>
            <a:off x="3145661" y="2398035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8b</a:t>
            </a:r>
          </a:p>
        </p:txBody>
      </p:sp>
      <p:sp>
        <p:nvSpPr>
          <p:cNvPr id="11" name="CuadroTexto 42"/>
          <p:cNvSpPr txBox="1">
            <a:spLocks noChangeArrowheads="1"/>
          </p:cNvSpPr>
          <p:nvPr/>
        </p:nvSpPr>
        <p:spPr bwMode="auto">
          <a:xfrm>
            <a:off x="359211" y="2755335"/>
            <a:ext cx="6471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3c</a:t>
            </a:r>
          </a:p>
        </p:txBody>
      </p:sp>
      <p:sp>
        <p:nvSpPr>
          <p:cNvPr id="12" name="CuadroTexto 43"/>
          <p:cNvSpPr txBox="1">
            <a:spLocks noChangeArrowheads="1"/>
          </p:cNvSpPr>
          <p:nvPr/>
        </p:nvSpPr>
        <p:spPr bwMode="auto">
          <a:xfrm>
            <a:off x="799455" y="2764396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3d</a:t>
            </a:r>
          </a:p>
        </p:txBody>
      </p:sp>
      <p:sp>
        <p:nvSpPr>
          <p:cNvPr id="13" name="CuadroTexto 45"/>
          <p:cNvSpPr txBox="1">
            <a:spLocks noChangeArrowheads="1"/>
          </p:cNvSpPr>
          <p:nvPr/>
        </p:nvSpPr>
        <p:spPr bwMode="auto">
          <a:xfrm>
            <a:off x="1238379" y="2764396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4c</a:t>
            </a:r>
          </a:p>
        </p:txBody>
      </p:sp>
      <p:sp>
        <p:nvSpPr>
          <p:cNvPr id="14" name="CuadroTexto 46"/>
          <p:cNvSpPr txBox="1">
            <a:spLocks noChangeArrowheads="1"/>
          </p:cNvSpPr>
          <p:nvPr/>
        </p:nvSpPr>
        <p:spPr bwMode="auto">
          <a:xfrm>
            <a:off x="1718165" y="2755335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4a</a:t>
            </a:r>
          </a:p>
        </p:txBody>
      </p:sp>
      <p:sp>
        <p:nvSpPr>
          <p:cNvPr id="15" name="CuadroTexto 42"/>
          <p:cNvSpPr txBox="1">
            <a:spLocks noChangeArrowheads="1"/>
          </p:cNvSpPr>
          <p:nvPr/>
        </p:nvSpPr>
        <p:spPr bwMode="auto">
          <a:xfrm>
            <a:off x="2222996" y="2754040"/>
            <a:ext cx="6471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3b</a:t>
            </a:r>
          </a:p>
        </p:txBody>
      </p:sp>
      <p:sp>
        <p:nvSpPr>
          <p:cNvPr id="16" name="CuadroTexto 46"/>
          <p:cNvSpPr txBox="1">
            <a:spLocks noChangeArrowheads="1"/>
          </p:cNvSpPr>
          <p:nvPr/>
        </p:nvSpPr>
        <p:spPr bwMode="auto">
          <a:xfrm>
            <a:off x="353939" y="3211022"/>
            <a:ext cx="6471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</a:p>
        </p:txBody>
      </p:sp>
      <p:sp>
        <p:nvSpPr>
          <p:cNvPr id="17" name="CuadroTexto 42"/>
          <p:cNvSpPr txBox="1">
            <a:spLocks noChangeArrowheads="1"/>
          </p:cNvSpPr>
          <p:nvPr/>
        </p:nvSpPr>
        <p:spPr bwMode="auto">
          <a:xfrm>
            <a:off x="790228" y="3221378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4b</a:t>
            </a:r>
          </a:p>
        </p:txBody>
      </p:sp>
      <p:sp>
        <p:nvSpPr>
          <p:cNvPr id="18" name="CuadroTexto 43"/>
          <p:cNvSpPr txBox="1">
            <a:spLocks noChangeArrowheads="1"/>
          </p:cNvSpPr>
          <p:nvPr/>
        </p:nvSpPr>
        <p:spPr bwMode="auto">
          <a:xfrm>
            <a:off x="1154021" y="3220083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12a</a:t>
            </a:r>
          </a:p>
        </p:txBody>
      </p:sp>
      <p:sp>
        <p:nvSpPr>
          <p:cNvPr id="19" name="CuadroTexto 45"/>
          <p:cNvSpPr txBox="1">
            <a:spLocks noChangeArrowheads="1"/>
          </p:cNvSpPr>
          <p:nvPr/>
        </p:nvSpPr>
        <p:spPr bwMode="auto">
          <a:xfrm>
            <a:off x="1669396" y="3230439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sng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</a:t>
            </a:r>
          </a:p>
        </p:txBody>
      </p:sp>
      <p:sp>
        <p:nvSpPr>
          <p:cNvPr id="20" name="CuadroTexto 46"/>
          <p:cNvSpPr txBox="1">
            <a:spLocks noChangeArrowheads="1"/>
          </p:cNvSpPr>
          <p:nvPr/>
        </p:nvSpPr>
        <p:spPr bwMode="auto">
          <a:xfrm>
            <a:off x="2089868" y="3252447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14c</a:t>
            </a:r>
          </a:p>
        </p:txBody>
      </p:sp>
      <p:sp>
        <p:nvSpPr>
          <p:cNvPr id="21" name="CuadroTexto 42"/>
          <p:cNvSpPr txBox="1">
            <a:spLocks noChangeArrowheads="1"/>
          </p:cNvSpPr>
          <p:nvPr/>
        </p:nvSpPr>
        <p:spPr bwMode="auto">
          <a:xfrm>
            <a:off x="2577562" y="3221378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14a</a:t>
            </a:r>
          </a:p>
        </p:txBody>
      </p:sp>
      <p:sp>
        <p:nvSpPr>
          <p:cNvPr id="22" name="CuadroTexto 46"/>
          <p:cNvSpPr txBox="1">
            <a:spLocks noChangeArrowheads="1"/>
          </p:cNvSpPr>
          <p:nvPr/>
        </p:nvSpPr>
        <p:spPr bwMode="auto">
          <a:xfrm>
            <a:off x="3088983" y="3231734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16a</a:t>
            </a:r>
          </a:p>
        </p:txBody>
      </p:sp>
      <p:sp>
        <p:nvSpPr>
          <p:cNvPr id="23" name="CuadroTexto 42"/>
          <p:cNvSpPr txBox="1">
            <a:spLocks noChangeArrowheads="1"/>
          </p:cNvSpPr>
          <p:nvPr/>
        </p:nvSpPr>
        <p:spPr bwMode="auto">
          <a:xfrm>
            <a:off x="3526590" y="3242091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16c</a:t>
            </a:r>
          </a:p>
        </p:txBody>
      </p:sp>
      <p:sp>
        <p:nvSpPr>
          <p:cNvPr id="24" name="CuadroTexto 43"/>
          <p:cNvSpPr txBox="1">
            <a:spLocks noChangeArrowheads="1"/>
          </p:cNvSpPr>
          <p:nvPr/>
        </p:nvSpPr>
        <p:spPr bwMode="auto">
          <a:xfrm>
            <a:off x="3923336" y="3252447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4d</a:t>
            </a:r>
          </a:p>
        </p:txBody>
      </p:sp>
      <p:sp>
        <p:nvSpPr>
          <p:cNvPr id="25" name="CuadroTexto 45"/>
          <p:cNvSpPr txBox="1">
            <a:spLocks noChangeArrowheads="1"/>
          </p:cNvSpPr>
          <p:nvPr/>
        </p:nvSpPr>
        <p:spPr bwMode="auto">
          <a:xfrm>
            <a:off x="389527" y="3684832"/>
            <a:ext cx="645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14a</a:t>
            </a:r>
          </a:p>
        </p:txBody>
      </p:sp>
      <p:sp>
        <p:nvSpPr>
          <p:cNvPr id="26" name="CuadroTexto 46"/>
          <p:cNvSpPr txBox="1">
            <a:spLocks noChangeArrowheads="1"/>
          </p:cNvSpPr>
          <p:nvPr/>
        </p:nvSpPr>
        <p:spPr bwMode="auto">
          <a:xfrm>
            <a:off x="869313" y="3675770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8d</a:t>
            </a:r>
          </a:p>
        </p:txBody>
      </p:sp>
      <p:sp>
        <p:nvSpPr>
          <p:cNvPr id="27" name="CuadroTexto 42"/>
          <p:cNvSpPr txBox="1">
            <a:spLocks noChangeArrowheads="1"/>
          </p:cNvSpPr>
          <p:nvPr/>
        </p:nvSpPr>
        <p:spPr bwMode="auto">
          <a:xfrm>
            <a:off x="1297694" y="3675770"/>
            <a:ext cx="6471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2a</a:t>
            </a:r>
          </a:p>
        </p:txBody>
      </p:sp>
      <p:sp>
        <p:nvSpPr>
          <p:cNvPr id="28" name="CuadroTexto 42"/>
          <p:cNvSpPr txBox="1">
            <a:spLocks noChangeArrowheads="1"/>
          </p:cNvSpPr>
          <p:nvPr/>
        </p:nvSpPr>
        <p:spPr bwMode="auto">
          <a:xfrm>
            <a:off x="162815" y="2135238"/>
            <a:ext cx="6471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</a:p>
        </p:txBody>
      </p:sp>
      <p:sp>
        <p:nvSpPr>
          <p:cNvPr id="29" name="CuadroTexto 42"/>
          <p:cNvSpPr txBox="1">
            <a:spLocks noChangeArrowheads="1"/>
          </p:cNvSpPr>
          <p:nvPr/>
        </p:nvSpPr>
        <p:spPr bwMode="auto">
          <a:xfrm>
            <a:off x="222130" y="4008474"/>
            <a:ext cx="6471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sp>
        <p:nvSpPr>
          <p:cNvPr id="58" name="Rectángulo 57"/>
          <p:cNvSpPr/>
          <p:nvPr/>
        </p:nvSpPr>
        <p:spPr>
          <a:xfrm>
            <a:off x="2563152" y="3640370"/>
            <a:ext cx="633507" cy="3170099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 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 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3 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8 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8 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8 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8 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3 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3 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…</a:t>
            </a:r>
          </a:p>
        </p:txBody>
      </p:sp>
      <p:sp>
        <p:nvSpPr>
          <p:cNvPr id="59" name="Rectángulo 58"/>
          <p:cNvSpPr/>
          <p:nvPr/>
        </p:nvSpPr>
        <p:spPr>
          <a:xfrm>
            <a:off x="154948" y="1265362"/>
            <a:ext cx="4422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Para lo cual primero tomamos el </a:t>
            </a:r>
            <a:r>
              <a:rPr kumimoji="0" lang="es-MX" alt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número de forma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generado por el seguidor de laberintos</a:t>
            </a:r>
          </a:p>
        </p:txBody>
      </p:sp>
      <p:sp>
        <p:nvSpPr>
          <p:cNvPr id="60" name="Rectángulo 59"/>
          <p:cNvSpPr/>
          <p:nvPr/>
        </p:nvSpPr>
        <p:spPr>
          <a:xfrm>
            <a:off x="713160" y="4615867"/>
            <a:ext cx="20013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Y lo vemos  como un arreglo de 2 columnas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Magnitud y dirección</a:t>
            </a:r>
          </a:p>
        </p:txBody>
      </p:sp>
      <p:sp>
        <p:nvSpPr>
          <p:cNvPr id="61" name="Rectángulo 60"/>
          <p:cNvSpPr/>
          <p:nvPr/>
        </p:nvSpPr>
        <p:spPr>
          <a:xfrm>
            <a:off x="4473902" y="1344511"/>
            <a:ext cx="257890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Para hacer el programa creamos una tabla a la que llamamos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Numforma</a:t>
            </a:r>
            <a:endParaRPr kumimoji="0" lang="es-MX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Con 2 columnas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Magnitud 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y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dirección</a:t>
            </a:r>
          </a:p>
        </p:txBody>
      </p:sp>
      <p:sp>
        <p:nvSpPr>
          <p:cNvPr id="62" name="Rectángulo 61"/>
          <p:cNvSpPr/>
          <p:nvPr/>
        </p:nvSpPr>
        <p:spPr>
          <a:xfrm>
            <a:off x="119978" y="12183"/>
            <a:ext cx="90240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Si se observa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este programa es totalmente repetitivo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, por lo que una opción es hacer u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 generador de programas elemental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, para lo cual primero creamos un a arreglo con dos columnas donde tiene almacenadas todas las magnitudes y direcciones que se detectaron al recorrer el laberinto</a:t>
            </a:r>
          </a:p>
        </p:txBody>
      </p:sp>
      <p:grpSp>
        <p:nvGrpSpPr>
          <p:cNvPr id="65" name="Grupo 64"/>
          <p:cNvGrpSpPr/>
          <p:nvPr/>
        </p:nvGrpSpPr>
        <p:grpSpPr>
          <a:xfrm>
            <a:off x="5229526" y="3288165"/>
            <a:ext cx="1129634" cy="3477875"/>
            <a:chOff x="7271890" y="2882967"/>
            <a:chExt cx="1129634" cy="3477875"/>
          </a:xfrm>
        </p:grpSpPr>
        <p:sp>
          <p:nvSpPr>
            <p:cNvPr id="63" name="Rectángulo 62"/>
            <p:cNvSpPr/>
            <p:nvPr/>
          </p:nvSpPr>
          <p:spPr>
            <a:xfrm>
              <a:off x="7271890" y="2882967"/>
              <a:ext cx="505267" cy="3477875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…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…</a:t>
              </a:r>
            </a:p>
          </p:txBody>
        </p:sp>
        <p:sp>
          <p:nvSpPr>
            <p:cNvPr id="64" name="Rectángulo 63"/>
            <p:cNvSpPr/>
            <p:nvPr/>
          </p:nvSpPr>
          <p:spPr>
            <a:xfrm>
              <a:off x="7768017" y="2882967"/>
              <a:ext cx="633507" cy="3477875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…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111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2626" y="3867063"/>
            <a:ext cx="53797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Un programa Generador de Programas seria: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Main</a:t>
            </a: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{</a:t>
            </a:r>
          </a:p>
          <a:p>
            <a:pPr marL="2520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Imprime (“</a:t>
            </a:r>
            <a:r>
              <a:rPr kumimoji="0" lang="es-MX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Main</a:t>
            </a: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()” );     Imprime (“{” );</a:t>
            </a:r>
          </a:p>
          <a:p>
            <a:pPr marL="2520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Mientras existan elementos en </a:t>
            </a:r>
            <a:r>
              <a:rPr kumimoji="0" lang="es-MX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Numforma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Lee (magnitud(i), dirección(i) );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Imprime (“Line (” );     Imprime (magnitud(i)); Imprime (dirección(i) );   Imprime (“);” );   i++;</a:t>
            </a:r>
          </a:p>
          <a:p>
            <a:pPr marL="2520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Imprime (“}” 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}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Entonces ya se puede hacer un generador de programas elemental que sigue la siguiente arquitectura</a:t>
            </a:r>
          </a:p>
        </p:txBody>
      </p:sp>
      <p:grpSp>
        <p:nvGrpSpPr>
          <p:cNvPr id="35" name="Grupo 34"/>
          <p:cNvGrpSpPr/>
          <p:nvPr/>
        </p:nvGrpSpPr>
        <p:grpSpPr>
          <a:xfrm>
            <a:off x="82626" y="1225287"/>
            <a:ext cx="1097573" cy="2862322"/>
            <a:chOff x="7303951" y="2882967"/>
            <a:chExt cx="1097573" cy="2862322"/>
          </a:xfrm>
        </p:grpSpPr>
        <p:sp>
          <p:nvSpPr>
            <p:cNvPr id="36" name="Rectángulo 35"/>
            <p:cNvSpPr/>
            <p:nvPr/>
          </p:nvSpPr>
          <p:spPr>
            <a:xfrm>
              <a:off x="7303951" y="2882967"/>
              <a:ext cx="473206" cy="2862322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…</a:t>
              </a:r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7812900" y="2882967"/>
              <a:ext cx="588624" cy="2862322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…</a:t>
              </a:r>
            </a:p>
          </p:txBody>
        </p:sp>
      </p:grpSp>
      <p:sp>
        <p:nvSpPr>
          <p:cNvPr id="4" name="Rectángulo 3"/>
          <p:cNvSpPr/>
          <p:nvPr/>
        </p:nvSpPr>
        <p:spPr>
          <a:xfrm>
            <a:off x="0" y="646991"/>
            <a:ext cx="1955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Numforma</a:t>
            </a:r>
            <a:endParaRPr kumimoji="0" lang="es-MX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Magnitud y dirección</a:t>
            </a:r>
          </a:p>
        </p:txBody>
      </p:sp>
      <p:grpSp>
        <p:nvGrpSpPr>
          <p:cNvPr id="40" name="Grupo 39"/>
          <p:cNvGrpSpPr/>
          <p:nvPr/>
        </p:nvGrpSpPr>
        <p:grpSpPr>
          <a:xfrm>
            <a:off x="1807069" y="1914596"/>
            <a:ext cx="1638447" cy="1449922"/>
            <a:chOff x="3368040" y="1406693"/>
            <a:chExt cx="1630680" cy="1578947"/>
          </a:xfrm>
        </p:grpSpPr>
        <p:sp>
          <p:nvSpPr>
            <p:cNvPr id="38" name="Elipse 37"/>
            <p:cNvSpPr/>
            <p:nvPr/>
          </p:nvSpPr>
          <p:spPr bwMode="auto">
            <a:xfrm>
              <a:off x="3368040" y="1406693"/>
              <a:ext cx="1630680" cy="157894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3489960" y="1676400"/>
              <a:ext cx="15087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Generador de Programas</a:t>
              </a:r>
            </a:p>
          </p:txBody>
        </p:sp>
      </p:grpSp>
      <p:sp>
        <p:nvSpPr>
          <p:cNvPr id="41" name="Rectángulo 40"/>
          <p:cNvSpPr/>
          <p:nvPr/>
        </p:nvSpPr>
        <p:spPr>
          <a:xfrm>
            <a:off x="4194479" y="608298"/>
            <a:ext cx="19431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Archivo con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Código generado</a:t>
            </a:r>
          </a:p>
        </p:txBody>
      </p:sp>
      <p:sp>
        <p:nvSpPr>
          <p:cNvPr id="42" name="Rectángulo 41"/>
          <p:cNvSpPr/>
          <p:nvPr/>
        </p:nvSpPr>
        <p:spPr>
          <a:xfrm>
            <a:off x="4194479" y="1362284"/>
            <a:ext cx="1830438" cy="2554545"/>
          </a:xfrm>
          <a:prstGeom prst="rect">
            <a:avLst/>
          </a:prstGeom>
          <a:solidFill>
            <a:srgbClr val="FFC000">
              <a:alpha val="62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Main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(12, 0);</a:t>
            </a:r>
            <a:endParaRPr kumimoji="0" lang="es-MX" altLang="es-MX" sz="2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(12, 270);</a:t>
            </a:r>
            <a:endParaRPr kumimoji="0" lang="es-MX" altLang="es-MX" sz="2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  3, 180);</a:t>
            </a:r>
            <a:endParaRPr kumimoji="0" lang="es-MX" altLang="es-MX" sz="2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  8,   90);</a:t>
            </a:r>
            <a:endParaRPr kumimoji="0" lang="es-MX" altLang="es-MX" sz="2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……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……</a:t>
            </a:r>
          </a:p>
        </p:txBody>
      </p:sp>
      <p:sp>
        <p:nvSpPr>
          <p:cNvPr id="43" name="Flecha: a la derecha 42"/>
          <p:cNvSpPr/>
          <p:nvPr/>
        </p:nvSpPr>
        <p:spPr bwMode="auto">
          <a:xfrm>
            <a:off x="1255669" y="2448481"/>
            <a:ext cx="535208" cy="273427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4" name="Flecha: a la derecha 43"/>
          <p:cNvSpPr/>
          <p:nvPr/>
        </p:nvSpPr>
        <p:spPr bwMode="auto">
          <a:xfrm>
            <a:off x="3568017" y="2491883"/>
            <a:ext cx="535208" cy="273427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" name="Rectángulo 44"/>
          <p:cNvSpPr/>
          <p:nvPr/>
        </p:nvSpPr>
        <p:spPr>
          <a:xfrm>
            <a:off x="4697367" y="4698060"/>
            <a:ext cx="43992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Imprime </a:t>
            </a:r>
            <a:r>
              <a:rPr kumimoji="0" lang="es-MX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Main</a:t>
            </a: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y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Mientras </a:t>
            </a:r>
            <a:r>
              <a:rPr kumimoji="0" lang="es-MX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Numforma</a:t>
            </a: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tenga elementos,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Lee los valores de magnitud y dirección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imprime un texto que dice Line( , pone los valores de magnitud y dirección, cierra el paréntesis del line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Cierra el programa imprimiendo }</a:t>
            </a:r>
          </a:p>
        </p:txBody>
      </p:sp>
      <p:sp>
        <p:nvSpPr>
          <p:cNvPr id="2" name="Rectángulo 1"/>
          <p:cNvSpPr/>
          <p:nvPr/>
        </p:nvSpPr>
        <p:spPr>
          <a:xfrm>
            <a:off x="6315907" y="1445123"/>
            <a:ext cx="25750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>
                <a:solidFill>
                  <a:srgbClr val="000000"/>
                </a:solidFill>
                <a:latin typeface="Times New Roman" panose="02020603050405020304" pitchFamily="18" charset="0"/>
              </a:rPr>
              <a:t>Donde explícitamente se vuelven independientes relativamente, la estructura y los datos  del sistema (representa por la tabla </a:t>
            </a:r>
            <a:r>
              <a:rPr lang="es-MX" sz="2000" err="1">
                <a:solidFill>
                  <a:srgbClr val="000000"/>
                </a:solidFill>
                <a:latin typeface="Times New Roman" panose="02020603050405020304" pitchFamily="18" charset="0"/>
              </a:rPr>
              <a:t>Numforma</a:t>
            </a:r>
            <a:r>
              <a:rPr lang="es-MX" sz="2000">
                <a:solidFill>
                  <a:srgbClr val="000000"/>
                </a:solidFill>
                <a:latin typeface="Times New Roman" panose="02020603050405020304" pitchFamily="18" charset="0"/>
              </a:rPr>
              <a:t>) de los procesos</a:t>
            </a:r>
            <a:endParaRPr lang="es-MX" sz="2000"/>
          </a:p>
        </p:txBody>
      </p:sp>
    </p:spTree>
    <p:extLst>
      <p:ext uri="{BB962C8B-B14F-4D97-AF65-F5344CB8AC3E}">
        <p14:creationId xmlns:p14="http://schemas.microsoft.com/office/powerpoint/2010/main" val="178999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76350" y="1311748"/>
            <a:ext cx="52242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Main</a:t>
            </a: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{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Mientras existan elementos en </a:t>
            </a:r>
            <a:r>
              <a:rPr kumimoji="0" lang="es-MX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Numforma</a:t>
            </a:r>
            <a:endParaRPr kumimoji="0" lang="es-MX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Lee magnitud(i) y dirección(i)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Line (magnitud(i), dirección(i))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i++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}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290514" y="2908552"/>
            <a:ext cx="88373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Que como se puede ver es mucho mas simple, la arquitectura del sistema es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370690" y="3320485"/>
            <a:ext cx="1955985" cy="3434397"/>
            <a:chOff x="370690" y="3320485"/>
            <a:chExt cx="1955985" cy="3434397"/>
          </a:xfrm>
        </p:grpSpPr>
        <p:sp>
          <p:nvSpPr>
            <p:cNvPr id="36" name="Rectángulo 35"/>
            <p:cNvSpPr/>
            <p:nvPr/>
          </p:nvSpPr>
          <p:spPr>
            <a:xfrm>
              <a:off x="882099" y="3892560"/>
              <a:ext cx="473206" cy="2862322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…</a:t>
              </a:r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1391048" y="3892560"/>
              <a:ext cx="588624" cy="2862322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…</a:t>
              </a:r>
            </a:p>
          </p:txBody>
        </p:sp>
        <p:sp>
          <p:nvSpPr>
            <p:cNvPr id="4" name="Rectángulo 3"/>
            <p:cNvSpPr/>
            <p:nvPr/>
          </p:nvSpPr>
          <p:spPr>
            <a:xfrm>
              <a:off x="370690" y="3320485"/>
              <a:ext cx="1955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Numforma</a:t>
              </a:r>
              <a:endPara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Magnitud y dirección</a:t>
              </a:r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2624671" y="4379759"/>
            <a:ext cx="1630680" cy="1578947"/>
            <a:chOff x="3368040" y="1406693"/>
            <a:chExt cx="1630680" cy="1578947"/>
          </a:xfrm>
        </p:grpSpPr>
        <p:sp>
          <p:nvSpPr>
            <p:cNvPr id="38" name="Elipse 37"/>
            <p:cNvSpPr/>
            <p:nvPr/>
          </p:nvSpPr>
          <p:spPr bwMode="auto">
            <a:xfrm>
              <a:off x="3368040" y="1406693"/>
              <a:ext cx="1630680" cy="157894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3635684" y="1967647"/>
              <a:ext cx="11674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Ejecutor</a:t>
              </a:r>
            </a:p>
          </p:txBody>
        </p:sp>
      </p:grpSp>
      <p:sp>
        <p:nvSpPr>
          <p:cNvPr id="43" name="Flecha: a la derecha 42"/>
          <p:cNvSpPr/>
          <p:nvPr/>
        </p:nvSpPr>
        <p:spPr bwMode="auto">
          <a:xfrm>
            <a:off x="2072257" y="4947642"/>
            <a:ext cx="535208" cy="273427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4" name="Flecha: a la derecha 43"/>
          <p:cNvSpPr/>
          <p:nvPr/>
        </p:nvSpPr>
        <p:spPr bwMode="auto">
          <a:xfrm>
            <a:off x="4408433" y="5032518"/>
            <a:ext cx="535208" cy="273427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0" y="7902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El problema que se presenta en este caso es que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el programa generado se tiene que compilar y ejecutar, para que dibuje el recorrido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Existe un método mucho mas directo, que consiste en que </a:t>
            </a:r>
            <a:r>
              <a:rPr kumimoji="0" 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en lugar de que el programa genere otro programa, dibuje el recorrido directamente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, el código seria:</a:t>
            </a:r>
          </a:p>
        </p:txBody>
      </p:sp>
      <p:cxnSp>
        <p:nvCxnSpPr>
          <p:cNvPr id="20" name="Conector: angular 19"/>
          <p:cNvCxnSpPr>
            <a:cxnSpLocks/>
          </p:cNvCxnSpPr>
          <p:nvPr/>
        </p:nvCxnSpPr>
        <p:spPr bwMode="auto">
          <a:xfrm>
            <a:off x="5006237" y="3892560"/>
            <a:ext cx="2716213" cy="1096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/>
          <p:cNvCxnSpPr>
            <a:cxnSpLocks/>
          </p:cNvCxnSpPr>
          <p:nvPr/>
        </p:nvCxnSpPr>
        <p:spPr bwMode="auto">
          <a:xfrm rot="16200000" flipV="1">
            <a:off x="7018394" y="4258478"/>
            <a:ext cx="717550" cy="715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r 21"/>
          <p:cNvCxnSpPr>
            <a:cxnSpLocks/>
          </p:cNvCxnSpPr>
          <p:nvPr/>
        </p:nvCxnSpPr>
        <p:spPr bwMode="auto">
          <a:xfrm flipV="1">
            <a:off x="6365137" y="3905260"/>
            <a:ext cx="2468563" cy="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r 22"/>
          <p:cNvCxnSpPr>
            <a:cxnSpLocks/>
          </p:cNvCxnSpPr>
          <p:nvPr/>
        </p:nvCxnSpPr>
        <p:spPr bwMode="auto">
          <a:xfrm rot="5400000">
            <a:off x="7685144" y="4453741"/>
            <a:ext cx="1682750" cy="5857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>
            <a:cxnSpLocks/>
          </p:cNvCxnSpPr>
          <p:nvPr/>
        </p:nvCxnSpPr>
        <p:spPr bwMode="auto">
          <a:xfrm flipH="1">
            <a:off x="5379300" y="5546735"/>
            <a:ext cx="2854325" cy="412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: angular 24"/>
          <p:cNvCxnSpPr>
            <a:cxnSpLocks/>
          </p:cNvCxnSpPr>
          <p:nvPr/>
        </p:nvCxnSpPr>
        <p:spPr bwMode="auto">
          <a:xfrm flipV="1">
            <a:off x="5006237" y="4321185"/>
            <a:ext cx="1108075" cy="7938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angular 25"/>
          <p:cNvCxnSpPr/>
          <p:nvPr/>
        </p:nvCxnSpPr>
        <p:spPr bwMode="auto">
          <a:xfrm rot="5400000">
            <a:off x="5731724" y="4700598"/>
            <a:ext cx="796925" cy="127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: angular 26"/>
          <p:cNvCxnSpPr/>
          <p:nvPr/>
        </p:nvCxnSpPr>
        <p:spPr bwMode="auto">
          <a:xfrm rot="16200000" flipH="1">
            <a:off x="4968137" y="4367223"/>
            <a:ext cx="822325" cy="746125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>
            <a:cxnSpLocks/>
          </p:cNvCxnSpPr>
          <p:nvPr/>
        </p:nvCxnSpPr>
        <p:spPr bwMode="auto">
          <a:xfrm>
            <a:off x="5006237" y="4740285"/>
            <a:ext cx="0" cy="1290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>
            <a:cxnSpLocks/>
          </p:cNvCxnSpPr>
          <p:nvPr/>
        </p:nvCxnSpPr>
        <p:spPr bwMode="auto">
          <a:xfrm flipV="1">
            <a:off x="4993537" y="5099060"/>
            <a:ext cx="385763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 bwMode="auto">
          <a:xfrm>
            <a:off x="5006237" y="6030923"/>
            <a:ext cx="1358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 bwMode="auto">
          <a:xfrm>
            <a:off x="7019187" y="6030923"/>
            <a:ext cx="1800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>
            <a:cxnSpLocks/>
          </p:cNvCxnSpPr>
          <p:nvPr/>
        </p:nvCxnSpPr>
        <p:spPr bwMode="auto">
          <a:xfrm flipV="1">
            <a:off x="8819412" y="5151448"/>
            <a:ext cx="0" cy="879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>
            <a:cxnSpLocks/>
          </p:cNvCxnSpPr>
          <p:nvPr/>
        </p:nvCxnSpPr>
        <p:spPr bwMode="auto">
          <a:xfrm flipH="1">
            <a:off x="5001475" y="6030923"/>
            <a:ext cx="4762" cy="4635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 bwMode="auto">
          <a:xfrm flipV="1">
            <a:off x="5006237" y="6480185"/>
            <a:ext cx="3827463" cy="28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 bwMode="auto">
          <a:xfrm>
            <a:off x="8833700" y="6030923"/>
            <a:ext cx="0" cy="4397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20"/>
          <p:cNvSpPr txBox="1">
            <a:spLocks noChangeArrowheads="1"/>
          </p:cNvSpPr>
          <p:nvPr/>
        </p:nvSpPr>
        <p:spPr bwMode="auto">
          <a:xfrm>
            <a:off x="4821363" y="3847465"/>
            <a:ext cx="938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Inicio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49" name="CuadroTexto 21"/>
          <p:cNvSpPr txBox="1">
            <a:spLocks noChangeArrowheads="1"/>
          </p:cNvSpPr>
          <p:nvPr/>
        </p:nvSpPr>
        <p:spPr bwMode="auto">
          <a:xfrm>
            <a:off x="8236074" y="4626135"/>
            <a:ext cx="907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Final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cxnSp>
        <p:nvCxnSpPr>
          <p:cNvPr id="50" name="Conector recto 49"/>
          <p:cNvCxnSpPr>
            <a:cxnSpLocks/>
          </p:cNvCxnSpPr>
          <p:nvPr/>
        </p:nvCxnSpPr>
        <p:spPr>
          <a:xfrm flipH="1">
            <a:off x="5169750" y="5246698"/>
            <a:ext cx="407987" cy="19050"/>
          </a:xfrm>
          <a:prstGeom prst="line">
            <a:avLst/>
          </a:prstGeom>
          <a:ln w="381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/>
          <p:cNvCxnSpPr/>
          <p:nvPr/>
        </p:nvCxnSpPr>
        <p:spPr>
          <a:xfrm flipH="1">
            <a:off x="5915875" y="5246698"/>
            <a:ext cx="32226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 flipV="1">
            <a:off x="5563450" y="4910148"/>
            <a:ext cx="14287" cy="3365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>
            <a:cxnSpLocks/>
          </p:cNvCxnSpPr>
          <p:nvPr/>
        </p:nvCxnSpPr>
        <p:spPr>
          <a:xfrm>
            <a:off x="5001475" y="4042607"/>
            <a:ext cx="1236662" cy="7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>
            <a:cxnSpLocks/>
          </p:cNvCxnSpPr>
          <p:nvPr/>
        </p:nvCxnSpPr>
        <p:spPr>
          <a:xfrm>
            <a:off x="6238137" y="4065598"/>
            <a:ext cx="0" cy="11953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upo 54"/>
          <p:cNvGrpSpPr>
            <a:grpSpLocks/>
          </p:cNvGrpSpPr>
          <p:nvPr/>
        </p:nvGrpSpPr>
        <p:grpSpPr bwMode="auto">
          <a:xfrm>
            <a:off x="5001475" y="4459298"/>
            <a:ext cx="914400" cy="787400"/>
            <a:chOff x="1048726" y="1553986"/>
            <a:chExt cx="915086" cy="787791"/>
          </a:xfrm>
        </p:grpSpPr>
        <p:cxnSp>
          <p:nvCxnSpPr>
            <p:cNvPr id="56" name="Conector recto 55"/>
            <p:cNvCxnSpPr>
              <a:cxnSpLocks/>
            </p:cNvCxnSpPr>
            <p:nvPr/>
          </p:nvCxnSpPr>
          <p:spPr>
            <a:xfrm flipV="1">
              <a:off x="1963812" y="1553986"/>
              <a:ext cx="0" cy="78779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/>
            <p:cNvCxnSpPr/>
            <p:nvPr/>
          </p:nvCxnSpPr>
          <p:spPr>
            <a:xfrm flipH="1" flipV="1">
              <a:off x="1048726" y="1553986"/>
              <a:ext cx="915086" cy="1429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Conector recto 57"/>
          <p:cNvCxnSpPr/>
          <p:nvPr/>
        </p:nvCxnSpPr>
        <p:spPr>
          <a:xfrm flipH="1">
            <a:off x="5577737" y="5246698"/>
            <a:ext cx="33813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>
            <a:cxnSpLocks/>
          </p:cNvCxnSpPr>
          <p:nvPr/>
        </p:nvCxnSpPr>
        <p:spPr>
          <a:xfrm flipH="1">
            <a:off x="5009412" y="4910148"/>
            <a:ext cx="568325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>
            <a:off x="5169750" y="5260985"/>
            <a:ext cx="0" cy="492125"/>
          </a:xfrm>
          <a:prstGeom prst="line">
            <a:avLst/>
          </a:prstGeom>
          <a:ln w="381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>
            <a:cxnSpLocks/>
          </p:cNvCxnSpPr>
          <p:nvPr/>
        </p:nvCxnSpPr>
        <p:spPr>
          <a:xfrm>
            <a:off x="5169750" y="5767398"/>
            <a:ext cx="1435100" cy="23812"/>
          </a:xfrm>
          <a:prstGeom prst="line">
            <a:avLst/>
          </a:prstGeom>
          <a:ln w="381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/>
          <p:cNvCxnSpPr>
            <a:cxnSpLocks/>
          </p:cNvCxnSpPr>
          <p:nvPr/>
        </p:nvCxnSpPr>
        <p:spPr bwMode="auto">
          <a:xfrm flipV="1">
            <a:off x="5913185" y="4450566"/>
            <a:ext cx="0" cy="7889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/>
          <p:cNvCxnSpPr/>
          <p:nvPr/>
        </p:nvCxnSpPr>
        <p:spPr bwMode="auto">
          <a:xfrm flipH="1" flipV="1">
            <a:off x="4998785" y="4450566"/>
            <a:ext cx="914400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69"/>
          <p:cNvCxnSpPr/>
          <p:nvPr/>
        </p:nvCxnSpPr>
        <p:spPr>
          <a:xfrm flipV="1">
            <a:off x="5573444" y="4919672"/>
            <a:ext cx="14288" cy="3381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70"/>
          <p:cNvCxnSpPr>
            <a:cxnSpLocks/>
          </p:cNvCxnSpPr>
          <p:nvPr/>
        </p:nvCxnSpPr>
        <p:spPr>
          <a:xfrm flipH="1">
            <a:off x="4962219" y="4908262"/>
            <a:ext cx="566738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/>
          <p:cNvCxnSpPr/>
          <p:nvPr/>
        </p:nvCxnSpPr>
        <p:spPr>
          <a:xfrm>
            <a:off x="6995375" y="4260860"/>
            <a:ext cx="15652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4572000" y="1819602"/>
            <a:ext cx="43962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Mientras la tabla </a:t>
            </a:r>
            <a:r>
              <a:rPr kumimoji="0" lang="es-MX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Numforma</a:t>
            </a: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tenga elementos,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el generador toma los valores de magnitud y dirección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Grafica una línea con magnitud y dirección</a:t>
            </a:r>
          </a:p>
        </p:txBody>
      </p:sp>
    </p:spTree>
    <p:extLst>
      <p:ext uri="{BB962C8B-B14F-4D97-AF65-F5344CB8AC3E}">
        <p14:creationId xmlns:p14="http://schemas.microsoft.com/office/powerpoint/2010/main" val="121299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o 39"/>
          <p:cNvGrpSpPr/>
          <p:nvPr/>
        </p:nvGrpSpPr>
        <p:grpSpPr>
          <a:xfrm>
            <a:off x="5231889" y="4185423"/>
            <a:ext cx="1651520" cy="1603958"/>
            <a:chOff x="3368040" y="1406693"/>
            <a:chExt cx="1630680" cy="1578947"/>
          </a:xfrm>
        </p:grpSpPr>
        <p:sp>
          <p:nvSpPr>
            <p:cNvPr id="38" name="Elipse 37"/>
            <p:cNvSpPr/>
            <p:nvPr/>
          </p:nvSpPr>
          <p:spPr bwMode="auto">
            <a:xfrm>
              <a:off x="3368040" y="1406693"/>
              <a:ext cx="1630680" cy="157894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3635684" y="1967647"/>
              <a:ext cx="11674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Ejecutor</a:t>
              </a:r>
            </a:p>
          </p:txBody>
        </p:sp>
      </p:grpSp>
      <p:sp>
        <p:nvSpPr>
          <p:cNvPr id="44" name="Flecha: a la derecha 43"/>
          <p:cNvSpPr/>
          <p:nvPr/>
        </p:nvSpPr>
        <p:spPr bwMode="auto">
          <a:xfrm>
            <a:off x="2322317" y="4712456"/>
            <a:ext cx="535208" cy="27342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0" y="7902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Entonces este seguidor de laberintos tiene la siguiente arquitectura  </a:t>
            </a:r>
            <a:r>
              <a:rPr kumimoji="0" lang="es-MX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SensoMotriz</a:t>
            </a:r>
            <a:r>
              <a:rPr kumimoji="0" 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</a:p>
        </p:txBody>
      </p:sp>
      <p:cxnSp>
        <p:nvCxnSpPr>
          <p:cNvPr id="20" name="Conector: angular 19"/>
          <p:cNvCxnSpPr>
            <a:cxnSpLocks/>
          </p:cNvCxnSpPr>
          <p:nvPr/>
        </p:nvCxnSpPr>
        <p:spPr bwMode="auto">
          <a:xfrm>
            <a:off x="5150701" y="654675"/>
            <a:ext cx="2716213" cy="1096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/>
          <p:cNvCxnSpPr>
            <a:cxnSpLocks/>
          </p:cNvCxnSpPr>
          <p:nvPr/>
        </p:nvCxnSpPr>
        <p:spPr bwMode="auto">
          <a:xfrm rot="16200000" flipV="1">
            <a:off x="7162858" y="1020593"/>
            <a:ext cx="717550" cy="715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r 21"/>
          <p:cNvCxnSpPr>
            <a:cxnSpLocks/>
          </p:cNvCxnSpPr>
          <p:nvPr/>
        </p:nvCxnSpPr>
        <p:spPr bwMode="auto">
          <a:xfrm flipV="1">
            <a:off x="6509601" y="667375"/>
            <a:ext cx="2468563" cy="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r 22"/>
          <p:cNvCxnSpPr>
            <a:cxnSpLocks/>
          </p:cNvCxnSpPr>
          <p:nvPr/>
        </p:nvCxnSpPr>
        <p:spPr bwMode="auto">
          <a:xfrm rot="5400000">
            <a:off x="7829608" y="1215856"/>
            <a:ext cx="1682750" cy="5857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>
            <a:cxnSpLocks/>
          </p:cNvCxnSpPr>
          <p:nvPr/>
        </p:nvCxnSpPr>
        <p:spPr bwMode="auto">
          <a:xfrm flipH="1">
            <a:off x="5523764" y="2308850"/>
            <a:ext cx="2854325" cy="412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: angular 24"/>
          <p:cNvCxnSpPr>
            <a:cxnSpLocks/>
          </p:cNvCxnSpPr>
          <p:nvPr/>
        </p:nvCxnSpPr>
        <p:spPr bwMode="auto">
          <a:xfrm flipV="1">
            <a:off x="5150701" y="1083300"/>
            <a:ext cx="1108075" cy="7938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angular 25"/>
          <p:cNvCxnSpPr/>
          <p:nvPr/>
        </p:nvCxnSpPr>
        <p:spPr bwMode="auto">
          <a:xfrm rot="5400000">
            <a:off x="5876188" y="1462713"/>
            <a:ext cx="796925" cy="127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: angular 26"/>
          <p:cNvCxnSpPr/>
          <p:nvPr/>
        </p:nvCxnSpPr>
        <p:spPr bwMode="auto">
          <a:xfrm rot="16200000" flipH="1">
            <a:off x="5112601" y="1129338"/>
            <a:ext cx="822325" cy="746125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>
            <a:cxnSpLocks/>
          </p:cNvCxnSpPr>
          <p:nvPr/>
        </p:nvCxnSpPr>
        <p:spPr bwMode="auto">
          <a:xfrm>
            <a:off x="5150701" y="1502400"/>
            <a:ext cx="0" cy="1290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>
            <a:cxnSpLocks/>
          </p:cNvCxnSpPr>
          <p:nvPr/>
        </p:nvCxnSpPr>
        <p:spPr bwMode="auto">
          <a:xfrm flipV="1">
            <a:off x="5138001" y="1861175"/>
            <a:ext cx="385763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 bwMode="auto">
          <a:xfrm>
            <a:off x="5150701" y="2793038"/>
            <a:ext cx="1358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 bwMode="auto">
          <a:xfrm>
            <a:off x="7163651" y="2793038"/>
            <a:ext cx="1800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>
            <a:cxnSpLocks/>
          </p:cNvCxnSpPr>
          <p:nvPr/>
        </p:nvCxnSpPr>
        <p:spPr bwMode="auto">
          <a:xfrm flipV="1">
            <a:off x="8963876" y="1913563"/>
            <a:ext cx="0" cy="879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>
            <a:cxnSpLocks/>
          </p:cNvCxnSpPr>
          <p:nvPr/>
        </p:nvCxnSpPr>
        <p:spPr bwMode="auto">
          <a:xfrm flipH="1">
            <a:off x="5145939" y="2793038"/>
            <a:ext cx="4762" cy="4635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 bwMode="auto">
          <a:xfrm flipV="1">
            <a:off x="5150701" y="3242300"/>
            <a:ext cx="3827463" cy="28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 bwMode="auto">
          <a:xfrm>
            <a:off x="8978164" y="2793038"/>
            <a:ext cx="0" cy="4397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20"/>
          <p:cNvSpPr txBox="1">
            <a:spLocks noChangeArrowheads="1"/>
          </p:cNvSpPr>
          <p:nvPr/>
        </p:nvSpPr>
        <p:spPr bwMode="auto">
          <a:xfrm>
            <a:off x="4965827" y="609580"/>
            <a:ext cx="938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Inicio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49" name="CuadroTexto 21"/>
          <p:cNvSpPr txBox="1">
            <a:spLocks noChangeArrowheads="1"/>
          </p:cNvSpPr>
          <p:nvPr/>
        </p:nvSpPr>
        <p:spPr bwMode="auto">
          <a:xfrm>
            <a:off x="8380538" y="1388250"/>
            <a:ext cx="907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Final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cxnSp>
        <p:nvCxnSpPr>
          <p:cNvPr id="50" name="Conector recto 49"/>
          <p:cNvCxnSpPr>
            <a:cxnSpLocks/>
          </p:cNvCxnSpPr>
          <p:nvPr/>
        </p:nvCxnSpPr>
        <p:spPr>
          <a:xfrm flipH="1">
            <a:off x="5314214" y="2008813"/>
            <a:ext cx="407987" cy="19050"/>
          </a:xfrm>
          <a:prstGeom prst="line">
            <a:avLst/>
          </a:prstGeom>
          <a:ln w="381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/>
          <p:cNvCxnSpPr/>
          <p:nvPr/>
        </p:nvCxnSpPr>
        <p:spPr>
          <a:xfrm flipH="1">
            <a:off x="6060339" y="2008813"/>
            <a:ext cx="32226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 flipV="1">
            <a:off x="5707914" y="1672263"/>
            <a:ext cx="14287" cy="3365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>
            <a:cxnSpLocks/>
          </p:cNvCxnSpPr>
          <p:nvPr/>
        </p:nvCxnSpPr>
        <p:spPr>
          <a:xfrm>
            <a:off x="5145939" y="804722"/>
            <a:ext cx="1236662" cy="7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>
            <a:cxnSpLocks/>
          </p:cNvCxnSpPr>
          <p:nvPr/>
        </p:nvCxnSpPr>
        <p:spPr>
          <a:xfrm>
            <a:off x="6382601" y="827713"/>
            <a:ext cx="0" cy="11953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upo 54"/>
          <p:cNvGrpSpPr>
            <a:grpSpLocks/>
          </p:cNvGrpSpPr>
          <p:nvPr/>
        </p:nvGrpSpPr>
        <p:grpSpPr bwMode="auto">
          <a:xfrm>
            <a:off x="5145939" y="1221413"/>
            <a:ext cx="914400" cy="787400"/>
            <a:chOff x="1048726" y="1553986"/>
            <a:chExt cx="915086" cy="787791"/>
          </a:xfrm>
        </p:grpSpPr>
        <p:cxnSp>
          <p:nvCxnSpPr>
            <p:cNvPr id="56" name="Conector recto 55"/>
            <p:cNvCxnSpPr>
              <a:cxnSpLocks/>
            </p:cNvCxnSpPr>
            <p:nvPr/>
          </p:nvCxnSpPr>
          <p:spPr>
            <a:xfrm flipV="1">
              <a:off x="1963812" y="1553986"/>
              <a:ext cx="0" cy="78779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/>
            <p:cNvCxnSpPr/>
            <p:nvPr/>
          </p:nvCxnSpPr>
          <p:spPr>
            <a:xfrm flipH="1" flipV="1">
              <a:off x="1048726" y="1553986"/>
              <a:ext cx="915086" cy="1429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Conector recto 57"/>
          <p:cNvCxnSpPr/>
          <p:nvPr/>
        </p:nvCxnSpPr>
        <p:spPr>
          <a:xfrm flipH="1">
            <a:off x="5722201" y="2008813"/>
            <a:ext cx="33813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>
            <a:cxnSpLocks/>
          </p:cNvCxnSpPr>
          <p:nvPr/>
        </p:nvCxnSpPr>
        <p:spPr>
          <a:xfrm flipH="1">
            <a:off x="5153876" y="1672263"/>
            <a:ext cx="568325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>
            <a:off x="5314214" y="2023100"/>
            <a:ext cx="0" cy="492125"/>
          </a:xfrm>
          <a:prstGeom prst="line">
            <a:avLst/>
          </a:prstGeom>
          <a:ln w="381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>
            <a:cxnSpLocks/>
          </p:cNvCxnSpPr>
          <p:nvPr/>
        </p:nvCxnSpPr>
        <p:spPr>
          <a:xfrm>
            <a:off x="5314214" y="2529513"/>
            <a:ext cx="1435100" cy="23812"/>
          </a:xfrm>
          <a:prstGeom prst="line">
            <a:avLst/>
          </a:prstGeom>
          <a:ln w="381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/>
          <p:cNvCxnSpPr>
            <a:cxnSpLocks/>
          </p:cNvCxnSpPr>
          <p:nvPr/>
        </p:nvCxnSpPr>
        <p:spPr bwMode="auto">
          <a:xfrm flipV="1">
            <a:off x="6057649" y="1212681"/>
            <a:ext cx="0" cy="7889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/>
          <p:cNvCxnSpPr/>
          <p:nvPr/>
        </p:nvCxnSpPr>
        <p:spPr bwMode="auto">
          <a:xfrm flipH="1" flipV="1">
            <a:off x="5143249" y="1212681"/>
            <a:ext cx="914400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69"/>
          <p:cNvCxnSpPr/>
          <p:nvPr/>
        </p:nvCxnSpPr>
        <p:spPr>
          <a:xfrm flipV="1">
            <a:off x="5717908" y="1681787"/>
            <a:ext cx="14288" cy="3381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70"/>
          <p:cNvCxnSpPr>
            <a:cxnSpLocks/>
          </p:cNvCxnSpPr>
          <p:nvPr/>
        </p:nvCxnSpPr>
        <p:spPr>
          <a:xfrm flipH="1">
            <a:off x="5106683" y="1670377"/>
            <a:ext cx="566738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/>
          <p:cNvCxnSpPr/>
          <p:nvPr/>
        </p:nvCxnSpPr>
        <p:spPr>
          <a:xfrm>
            <a:off x="7139839" y="1022975"/>
            <a:ext cx="15652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: angular 101"/>
          <p:cNvCxnSpPr>
            <a:cxnSpLocks/>
          </p:cNvCxnSpPr>
          <p:nvPr/>
        </p:nvCxnSpPr>
        <p:spPr bwMode="auto">
          <a:xfrm>
            <a:off x="427888" y="632172"/>
            <a:ext cx="2716213" cy="1096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: angular 102"/>
          <p:cNvCxnSpPr>
            <a:cxnSpLocks/>
          </p:cNvCxnSpPr>
          <p:nvPr/>
        </p:nvCxnSpPr>
        <p:spPr bwMode="auto">
          <a:xfrm rot="16200000" flipV="1">
            <a:off x="2440045" y="998090"/>
            <a:ext cx="717550" cy="715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: angular 103"/>
          <p:cNvCxnSpPr>
            <a:cxnSpLocks/>
          </p:cNvCxnSpPr>
          <p:nvPr/>
        </p:nvCxnSpPr>
        <p:spPr bwMode="auto">
          <a:xfrm flipV="1">
            <a:off x="1786788" y="644872"/>
            <a:ext cx="2468563" cy="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: angular 104"/>
          <p:cNvCxnSpPr>
            <a:cxnSpLocks/>
          </p:cNvCxnSpPr>
          <p:nvPr/>
        </p:nvCxnSpPr>
        <p:spPr bwMode="auto">
          <a:xfrm rot="5400000">
            <a:off x="3106795" y="1193353"/>
            <a:ext cx="1682750" cy="5857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105"/>
          <p:cNvCxnSpPr>
            <a:cxnSpLocks/>
          </p:cNvCxnSpPr>
          <p:nvPr/>
        </p:nvCxnSpPr>
        <p:spPr bwMode="auto">
          <a:xfrm flipH="1">
            <a:off x="800951" y="2286347"/>
            <a:ext cx="2854325" cy="412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ector: angular 106"/>
          <p:cNvCxnSpPr>
            <a:cxnSpLocks/>
          </p:cNvCxnSpPr>
          <p:nvPr/>
        </p:nvCxnSpPr>
        <p:spPr bwMode="auto">
          <a:xfrm flipV="1">
            <a:off x="427888" y="1060797"/>
            <a:ext cx="1108075" cy="7938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: angular 107"/>
          <p:cNvCxnSpPr/>
          <p:nvPr/>
        </p:nvCxnSpPr>
        <p:spPr bwMode="auto">
          <a:xfrm rot="5400000">
            <a:off x="1153375" y="1440210"/>
            <a:ext cx="796925" cy="127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: angular 108"/>
          <p:cNvCxnSpPr/>
          <p:nvPr/>
        </p:nvCxnSpPr>
        <p:spPr bwMode="auto">
          <a:xfrm rot="16200000" flipH="1">
            <a:off x="389788" y="1106835"/>
            <a:ext cx="822325" cy="746125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109"/>
          <p:cNvCxnSpPr>
            <a:cxnSpLocks/>
          </p:cNvCxnSpPr>
          <p:nvPr/>
        </p:nvCxnSpPr>
        <p:spPr bwMode="auto">
          <a:xfrm>
            <a:off x="427888" y="1479897"/>
            <a:ext cx="0" cy="1290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cto 110"/>
          <p:cNvCxnSpPr>
            <a:cxnSpLocks/>
          </p:cNvCxnSpPr>
          <p:nvPr/>
        </p:nvCxnSpPr>
        <p:spPr bwMode="auto">
          <a:xfrm flipV="1">
            <a:off x="415188" y="1838672"/>
            <a:ext cx="385763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111"/>
          <p:cNvCxnSpPr/>
          <p:nvPr/>
        </p:nvCxnSpPr>
        <p:spPr bwMode="auto">
          <a:xfrm>
            <a:off x="427888" y="2770535"/>
            <a:ext cx="1358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recto 112"/>
          <p:cNvCxnSpPr/>
          <p:nvPr/>
        </p:nvCxnSpPr>
        <p:spPr bwMode="auto">
          <a:xfrm>
            <a:off x="2440838" y="2770535"/>
            <a:ext cx="1800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113"/>
          <p:cNvCxnSpPr>
            <a:cxnSpLocks/>
          </p:cNvCxnSpPr>
          <p:nvPr/>
        </p:nvCxnSpPr>
        <p:spPr bwMode="auto">
          <a:xfrm flipV="1">
            <a:off x="4241063" y="1891060"/>
            <a:ext cx="0" cy="879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cto 114"/>
          <p:cNvCxnSpPr>
            <a:cxnSpLocks/>
          </p:cNvCxnSpPr>
          <p:nvPr/>
        </p:nvCxnSpPr>
        <p:spPr bwMode="auto">
          <a:xfrm flipH="1">
            <a:off x="423126" y="2770535"/>
            <a:ext cx="4762" cy="4635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recto 115"/>
          <p:cNvCxnSpPr/>
          <p:nvPr/>
        </p:nvCxnSpPr>
        <p:spPr bwMode="auto">
          <a:xfrm flipV="1">
            <a:off x="427888" y="3219797"/>
            <a:ext cx="3827463" cy="28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ctor recto 116"/>
          <p:cNvCxnSpPr/>
          <p:nvPr/>
        </p:nvCxnSpPr>
        <p:spPr bwMode="auto">
          <a:xfrm>
            <a:off x="4255351" y="2770535"/>
            <a:ext cx="0" cy="4397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CuadroTexto 20"/>
          <p:cNvSpPr txBox="1">
            <a:spLocks noChangeArrowheads="1"/>
          </p:cNvSpPr>
          <p:nvPr/>
        </p:nvSpPr>
        <p:spPr bwMode="auto">
          <a:xfrm>
            <a:off x="243014" y="587077"/>
            <a:ext cx="938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Inicio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119" name="CuadroTexto 21"/>
          <p:cNvSpPr txBox="1">
            <a:spLocks noChangeArrowheads="1"/>
          </p:cNvSpPr>
          <p:nvPr/>
        </p:nvSpPr>
        <p:spPr bwMode="auto">
          <a:xfrm>
            <a:off x="3657725" y="1365747"/>
            <a:ext cx="907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Final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cxnSp>
        <p:nvCxnSpPr>
          <p:cNvPr id="136" name="Conector recto 135"/>
          <p:cNvCxnSpPr/>
          <p:nvPr/>
        </p:nvCxnSpPr>
        <p:spPr>
          <a:xfrm>
            <a:off x="2417026" y="1000472"/>
            <a:ext cx="15652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Grupo 136"/>
          <p:cNvGrpSpPr/>
          <p:nvPr/>
        </p:nvGrpSpPr>
        <p:grpSpPr>
          <a:xfrm>
            <a:off x="379501" y="3978621"/>
            <a:ext cx="1848612" cy="1731985"/>
            <a:chOff x="3368537" y="1323552"/>
            <a:chExt cx="1630680" cy="1578947"/>
          </a:xfrm>
        </p:grpSpPr>
        <p:sp>
          <p:nvSpPr>
            <p:cNvPr id="138" name="Elipse 137"/>
            <p:cNvSpPr/>
            <p:nvPr/>
          </p:nvSpPr>
          <p:spPr bwMode="auto">
            <a:xfrm>
              <a:off x="3368537" y="1323552"/>
              <a:ext cx="1630680" cy="157894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3502949" y="1827988"/>
              <a:ext cx="14884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Explorador del laberinto</a:t>
              </a:r>
            </a:p>
          </p:txBody>
        </p:sp>
      </p:grpSp>
      <p:grpSp>
        <p:nvGrpSpPr>
          <p:cNvPr id="140" name="Grupo 139"/>
          <p:cNvGrpSpPr/>
          <p:nvPr/>
        </p:nvGrpSpPr>
        <p:grpSpPr>
          <a:xfrm>
            <a:off x="2505063" y="3256587"/>
            <a:ext cx="1955985" cy="3434397"/>
            <a:chOff x="370690" y="3320485"/>
            <a:chExt cx="1955985" cy="3434397"/>
          </a:xfrm>
        </p:grpSpPr>
        <p:sp>
          <p:nvSpPr>
            <p:cNvPr id="141" name="Rectángulo 140"/>
            <p:cNvSpPr/>
            <p:nvPr/>
          </p:nvSpPr>
          <p:spPr>
            <a:xfrm>
              <a:off x="882099" y="3892560"/>
              <a:ext cx="473206" cy="2862322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3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…</a:t>
              </a:r>
            </a:p>
          </p:txBody>
        </p:sp>
        <p:sp>
          <p:nvSpPr>
            <p:cNvPr id="142" name="Rectángulo 141"/>
            <p:cNvSpPr/>
            <p:nvPr/>
          </p:nvSpPr>
          <p:spPr>
            <a:xfrm>
              <a:off x="1391048" y="3892560"/>
              <a:ext cx="588624" cy="2862322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…</a:t>
              </a:r>
            </a:p>
          </p:txBody>
        </p:sp>
        <p:sp>
          <p:nvSpPr>
            <p:cNvPr id="143" name="Rectángulo 142"/>
            <p:cNvSpPr/>
            <p:nvPr/>
          </p:nvSpPr>
          <p:spPr>
            <a:xfrm>
              <a:off x="370690" y="3320485"/>
              <a:ext cx="195598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Numforma</a:t>
              </a:r>
              <a:endParaRPr kumimoji="0" 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Magnitud y dirección</a:t>
              </a:r>
            </a:p>
          </p:txBody>
        </p:sp>
      </p:grpSp>
      <p:sp>
        <p:nvSpPr>
          <p:cNvPr id="144" name="Flecha: a la derecha 143"/>
          <p:cNvSpPr/>
          <p:nvPr/>
        </p:nvSpPr>
        <p:spPr bwMode="auto">
          <a:xfrm>
            <a:off x="4385109" y="4755263"/>
            <a:ext cx="535208" cy="27342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5" name="Flecha: a la derecha 144"/>
          <p:cNvSpPr/>
          <p:nvPr/>
        </p:nvSpPr>
        <p:spPr bwMode="auto">
          <a:xfrm rot="5400000">
            <a:off x="1096852" y="3510840"/>
            <a:ext cx="535208" cy="27342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6" name="Flecha: a la derecha 145"/>
          <p:cNvSpPr/>
          <p:nvPr/>
        </p:nvSpPr>
        <p:spPr bwMode="auto">
          <a:xfrm rot="16200000">
            <a:off x="5788821" y="3613744"/>
            <a:ext cx="535208" cy="27342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425558" y="5207681"/>
            <a:ext cx="1538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Sistema evolutivo preliminar</a:t>
            </a:r>
          </a:p>
        </p:txBody>
      </p:sp>
    </p:spTree>
    <p:extLst>
      <p:ext uri="{BB962C8B-B14F-4D97-AF65-F5344CB8AC3E}">
        <p14:creationId xmlns:p14="http://schemas.microsoft.com/office/powerpoint/2010/main" val="2609556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154305" y="168727"/>
            <a:ext cx="4567925" cy="3143927"/>
            <a:chOff x="154305" y="168727"/>
            <a:chExt cx="4567925" cy="3143927"/>
          </a:xfrm>
        </p:grpSpPr>
        <p:grpSp>
          <p:nvGrpSpPr>
            <p:cNvPr id="10" name="Grupo 9"/>
            <p:cNvGrpSpPr/>
            <p:nvPr/>
          </p:nvGrpSpPr>
          <p:grpSpPr>
            <a:xfrm>
              <a:off x="1135007" y="1279404"/>
              <a:ext cx="1290739" cy="2033250"/>
              <a:chOff x="1135007" y="1279404"/>
              <a:chExt cx="1290739" cy="2033250"/>
            </a:xfrm>
          </p:grpSpPr>
          <p:sp>
            <p:nvSpPr>
              <p:cNvPr id="141" name="Rectángulo 140"/>
              <p:cNvSpPr/>
              <p:nvPr/>
            </p:nvSpPr>
            <p:spPr>
              <a:xfrm>
                <a:off x="1459700" y="1681438"/>
                <a:ext cx="344966" cy="163121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  <a:alpha val="29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12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12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3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8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8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8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8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3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3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…</a:t>
                </a:r>
              </a:p>
            </p:txBody>
          </p:sp>
          <p:sp>
            <p:nvSpPr>
              <p:cNvPr id="142" name="Rectángulo 141"/>
              <p:cNvSpPr/>
              <p:nvPr/>
            </p:nvSpPr>
            <p:spPr>
              <a:xfrm>
                <a:off x="1708930" y="1681438"/>
                <a:ext cx="409086" cy="1631216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  <a:alpha val="29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270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180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90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180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270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180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90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…</a:t>
                </a:r>
              </a:p>
            </p:txBody>
          </p:sp>
          <p:sp>
            <p:nvSpPr>
              <p:cNvPr id="143" name="Rectángulo 142"/>
              <p:cNvSpPr/>
              <p:nvPr/>
            </p:nvSpPr>
            <p:spPr>
              <a:xfrm>
                <a:off x="1135007" y="1279404"/>
                <a:ext cx="129073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Numforma</a:t>
                </a:r>
                <a:endParaRPr kumimoji="0" 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Magnitud y dirección</a:t>
                </a:r>
              </a:p>
            </p:txBody>
          </p:sp>
        </p:grpSp>
        <p:grpSp>
          <p:nvGrpSpPr>
            <p:cNvPr id="11" name="Grupo 10"/>
            <p:cNvGrpSpPr/>
            <p:nvPr/>
          </p:nvGrpSpPr>
          <p:grpSpPr>
            <a:xfrm>
              <a:off x="154305" y="168727"/>
              <a:ext cx="4567925" cy="2149220"/>
              <a:chOff x="154305" y="168727"/>
              <a:chExt cx="4567925" cy="2149220"/>
            </a:xfrm>
          </p:grpSpPr>
          <p:grpSp>
            <p:nvGrpSpPr>
              <p:cNvPr id="40" name="Grupo 39"/>
              <p:cNvGrpSpPr/>
              <p:nvPr/>
            </p:nvGrpSpPr>
            <p:grpSpPr>
              <a:xfrm>
                <a:off x="2564720" y="1650604"/>
                <a:ext cx="828844" cy="667343"/>
                <a:chOff x="3368040" y="1406693"/>
                <a:chExt cx="1630680" cy="1578947"/>
              </a:xfrm>
            </p:grpSpPr>
            <p:sp>
              <p:nvSpPr>
                <p:cNvPr id="38" name="Elipse 37"/>
                <p:cNvSpPr/>
                <p:nvPr/>
              </p:nvSpPr>
              <p:spPr bwMode="auto">
                <a:xfrm>
                  <a:off x="3368040" y="1406693"/>
                  <a:ext cx="1630680" cy="1578947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MX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 Unicode MS" panose="020B0604020202020204" pitchFamily="34" charset="-128"/>
                    <a:cs typeface="Arial Unicode MS" panose="020B0604020202020204" pitchFamily="34" charset="-128"/>
                  </a:endParaRPr>
                </a:p>
              </p:txBody>
            </p:sp>
            <p:sp>
              <p:nvSpPr>
                <p:cNvPr id="39" name="CuadroTexto 38"/>
                <p:cNvSpPr txBox="1"/>
                <p:nvPr/>
              </p:nvSpPr>
              <p:spPr>
                <a:xfrm>
                  <a:off x="3635683" y="1967648"/>
                  <a:ext cx="1363037" cy="5825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Times New Roman"/>
                    </a:rPr>
                    <a:t>Ejecutor</a:t>
                  </a:r>
                </a:p>
              </p:txBody>
            </p:sp>
          </p:grpSp>
          <p:sp>
            <p:nvSpPr>
              <p:cNvPr id="44" name="Flecha: a la derecha 43"/>
              <p:cNvSpPr/>
              <p:nvPr/>
            </p:nvSpPr>
            <p:spPr bwMode="auto">
              <a:xfrm>
                <a:off x="1194812" y="2066961"/>
                <a:ext cx="268603" cy="113762"/>
              </a:xfrm>
              <a:prstGeom prst="rightArrow">
                <a:avLst/>
              </a:prstGeom>
              <a:solidFill>
                <a:srgbClr val="00B050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</p:txBody>
          </p:sp>
          <p:cxnSp>
            <p:nvCxnSpPr>
              <p:cNvPr id="20" name="Conector: angular 19"/>
              <p:cNvCxnSpPr>
                <a:cxnSpLocks/>
              </p:cNvCxnSpPr>
              <p:nvPr/>
            </p:nvCxnSpPr>
            <p:spPr bwMode="auto">
              <a:xfrm>
                <a:off x="2617313" y="196851"/>
                <a:ext cx="1363178" cy="456403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ector: angular 20"/>
              <p:cNvCxnSpPr>
                <a:cxnSpLocks/>
              </p:cNvCxnSpPr>
              <p:nvPr/>
            </p:nvCxnSpPr>
            <p:spPr bwMode="auto">
              <a:xfrm rot="16200000" flipV="1">
                <a:off x="3657934" y="318378"/>
                <a:ext cx="298544" cy="35931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: angular 21"/>
              <p:cNvCxnSpPr>
                <a:cxnSpLocks/>
              </p:cNvCxnSpPr>
              <p:nvPr/>
            </p:nvCxnSpPr>
            <p:spPr bwMode="auto">
              <a:xfrm flipV="1">
                <a:off x="3299300" y="202136"/>
                <a:ext cx="1238891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: angular 22"/>
              <p:cNvCxnSpPr>
                <a:cxnSpLocks/>
              </p:cNvCxnSpPr>
              <p:nvPr/>
            </p:nvCxnSpPr>
            <p:spPr bwMode="auto">
              <a:xfrm rot="5400000">
                <a:off x="4033964" y="405204"/>
                <a:ext cx="700125" cy="293987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ector recto 23"/>
              <p:cNvCxnSpPr>
                <a:cxnSpLocks/>
              </p:cNvCxnSpPr>
              <p:nvPr/>
            </p:nvCxnSpPr>
            <p:spPr bwMode="auto">
              <a:xfrm flipH="1">
                <a:off x="2804541" y="885088"/>
                <a:ext cx="1432492" cy="1717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: angular 24"/>
              <p:cNvCxnSpPr>
                <a:cxnSpLocks/>
              </p:cNvCxnSpPr>
              <p:nvPr/>
            </p:nvCxnSpPr>
            <p:spPr bwMode="auto">
              <a:xfrm flipV="1">
                <a:off x="2617313" y="375185"/>
                <a:ext cx="556106" cy="3303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ector: angular 25"/>
              <p:cNvCxnSpPr/>
              <p:nvPr/>
            </p:nvCxnSpPr>
            <p:spPr bwMode="auto">
              <a:xfrm rot="5400000">
                <a:off x="3015601" y="532499"/>
                <a:ext cx="331569" cy="6374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: angular 26"/>
              <p:cNvCxnSpPr/>
              <p:nvPr/>
            </p:nvCxnSpPr>
            <p:spPr bwMode="auto">
              <a:xfrm rot="16200000" flipH="1">
                <a:off x="2633472" y="362328"/>
                <a:ext cx="342137" cy="374456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cto 27"/>
              <p:cNvCxnSpPr>
                <a:cxnSpLocks/>
              </p:cNvCxnSpPr>
              <p:nvPr/>
            </p:nvCxnSpPr>
            <p:spPr bwMode="auto">
              <a:xfrm>
                <a:off x="2617313" y="549556"/>
                <a:ext cx="0" cy="53698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28"/>
              <p:cNvCxnSpPr>
                <a:cxnSpLocks/>
              </p:cNvCxnSpPr>
              <p:nvPr/>
            </p:nvCxnSpPr>
            <p:spPr bwMode="auto">
              <a:xfrm flipV="1">
                <a:off x="2610939" y="698828"/>
                <a:ext cx="193602" cy="660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recto 29"/>
              <p:cNvCxnSpPr/>
              <p:nvPr/>
            </p:nvCxnSpPr>
            <p:spPr bwMode="auto">
              <a:xfrm>
                <a:off x="2617313" y="1086540"/>
                <a:ext cx="681987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ctor recto 30"/>
              <p:cNvCxnSpPr/>
              <p:nvPr/>
            </p:nvCxnSpPr>
            <p:spPr bwMode="auto">
              <a:xfrm>
                <a:off x="3627546" y="1086540"/>
                <a:ext cx="903474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ector recto 32"/>
              <p:cNvCxnSpPr>
                <a:cxnSpLocks/>
              </p:cNvCxnSpPr>
              <p:nvPr/>
            </p:nvCxnSpPr>
            <p:spPr bwMode="auto">
              <a:xfrm flipV="1">
                <a:off x="4531020" y="720625"/>
                <a:ext cx="0" cy="36591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ctor recto 33"/>
              <p:cNvCxnSpPr>
                <a:cxnSpLocks/>
              </p:cNvCxnSpPr>
              <p:nvPr/>
            </p:nvCxnSpPr>
            <p:spPr bwMode="auto">
              <a:xfrm flipH="1">
                <a:off x="2614923" y="1086540"/>
                <a:ext cx="2390" cy="19286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cto 45"/>
              <p:cNvCxnSpPr/>
              <p:nvPr/>
            </p:nvCxnSpPr>
            <p:spPr bwMode="auto">
              <a:xfrm flipV="1">
                <a:off x="2617313" y="1273460"/>
                <a:ext cx="1920878" cy="1188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ctor recto 46"/>
              <p:cNvCxnSpPr/>
              <p:nvPr/>
            </p:nvCxnSpPr>
            <p:spPr bwMode="auto">
              <a:xfrm>
                <a:off x="4538190" y="1086540"/>
                <a:ext cx="0" cy="18295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CuadroTexto 20"/>
              <p:cNvSpPr txBox="1">
                <a:spLocks noChangeArrowheads="1"/>
              </p:cNvSpPr>
              <p:nvPr/>
            </p:nvSpPr>
            <p:spPr bwMode="auto">
              <a:xfrm>
                <a:off x="2524530" y="178089"/>
                <a:ext cx="507869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Inicio</a:t>
                </a:r>
                <a:endParaRPr kumimoji="0" lang="es-MX" alt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49" name="CuadroTexto 21"/>
              <p:cNvSpPr txBox="1">
                <a:spLocks noChangeArrowheads="1"/>
              </p:cNvSpPr>
              <p:nvPr/>
            </p:nvSpPr>
            <p:spPr bwMode="auto">
              <a:xfrm>
                <a:off x="4238261" y="502063"/>
                <a:ext cx="483969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Final</a:t>
                </a:r>
                <a:endParaRPr kumimoji="0" lang="es-MX" alt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cxnSp>
            <p:nvCxnSpPr>
              <p:cNvPr id="50" name="Conector recto 49"/>
              <p:cNvCxnSpPr>
                <a:cxnSpLocks/>
              </p:cNvCxnSpPr>
              <p:nvPr/>
            </p:nvCxnSpPr>
            <p:spPr>
              <a:xfrm flipH="1">
                <a:off x="2699374" y="760254"/>
                <a:ext cx="204755" cy="7926"/>
              </a:xfrm>
              <a:prstGeom prst="line">
                <a:avLst/>
              </a:prstGeom>
              <a:ln w="38100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ector recto 50"/>
              <p:cNvCxnSpPr/>
              <p:nvPr/>
            </p:nvCxnSpPr>
            <p:spPr>
              <a:xfrm flipH="1">
                <a:off x="3073830" y="760254"/>
                <a:ext cx="16173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ector recto 51"/>
              <p:cNvCxnSpPr/>
              <p:nvPr/>
            </p:nvCxnSpPr>
            <p:spPr>
              <a:xfrm flipV="1">
                <a:off x="2896959" y="620229"/>
                <a:ext cx="7170" cy="140025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ctor recto 52"/>
              <p:cNvCxnSpPr>
                <a:cxnSpLocks/>
              </p:cNvCxnSpPr>
              <p:nvPr/>
            </p:nvCxnSpPr>
            <p:spPr>
              <a:xfrm>
                <a:off x="2614923" y="259280"/>
                <a:ext cx="620640" cy="3303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53"/>
              <p:cNvCxnSpPr>
                <a:cxnSpLocks/>
              </p:cNvCxnSpPr>
              <p:nvPr/>
            </p:nvCxnSpPr>
            <p:spPr>
              <a:xfrm>
                <a:off x="3235563" y="268846"/>
                <a:ext cx="0" cy="49735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5" name="Grupo 54"/>
              <p:cNvGrpSpPr>
                <a:grpSpLocks/>
              </p:cNvGrpSpPr>
              <p:nvPr/>
            </p:nvGrpSpPr>
            <p:grpSpPr bwMode="auto">
              <a:xfrm>
                <a:off x="2614923" y="432649"/>
                <a:ext cx="458907" cy="327606"/>
                <a:chOff x="1048726" y="1553986"/>
                <a:chExt cx="915086" cy="787791"/>
              </a:xfrm>
            </p:grpSpPr>
            <p:cxnSp>
              <p:nvCxnSpPr>
                <p:cNvPr id="56" name="Conector recto 55"/>
                <p:cNvCxnSpPr>
                  <a:cxnSpLocks/>
                </p:cNvCxnSpPr>
                <p:nvPr/>
              </p:nvCxnSpPr>
              <p:spPr>
                <a:xfrm flipV="1">
                  <a:off x="1963812" y="1553986"/>
                  <a:ext cx="0" cy="787791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ector recto 56"/>
                <p:cNvCxnSpPr/>
                <p:nvPr/>
              </p:nvCxnSpPr>
              <p:spPr>
                <a:xfrm flipH="1" flipV="1">
                  <a:off x="1048726" y="1553986"/>
                  <a:ext cx="915086" cy="14294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8" name="Conector recto 57"/>
              <p:cNvCxnSpPr/>
              <p:nvPr/>
            </p:nvCxnSpPr>
            <p:spPr>
              <a:xfrm flipH="1">
                <a:off x="2904130" y="760254"/>
                <a:ext cx="169700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ector recto 58"/>
              <p:cNvCxnSpPr>
                <a:cxnSpLocks/>
              </p:cNvCxnSpPr>
              <p:nvPr/>
            </p:nvCxnSpPr>
            <p:spPr>
              <a:xfrm flipH="1">
                <a:off x="2618906" y="620229"/>
                <a:ext cx="28522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ector recto 59"/>
              <p:cNvCxnSpPr/>
              <p:nvPr/>
            </p:nvCxnSpPr>
            <p:spPr>
              <a:xfrm>
                <a:off x="2699374" y="766199"/>
                <a:ext cx="0" cy="204754"/>
              </a:xfrm>
              <a:prstGeom prst="line">
                <a:avLst/>
              </a:prstGeom>
              <a:ln w="38100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ector recto 60"/>
              <p:cNvCxnSpPr>
                <a:cxnSpLocks/>
              </p:cNvCxnSpPr>
              <p:nvPr/>
            </p:nvCxnSpPr>
            <p:spPr>
              <a:xfrm>
                <a:off x="2699374" y="976897"/>
                <a:ext cx="720230" cy="9907"/>
              </a:xfrm>
              <a:prstGeom prst="line">
                <a:avLst/>
              </a:prstGeom>
              <a:ln w="38100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ector recto 67"/>
              <p:cNvCxnSpPr>
                <a:cxnSpLocks/>
              </p:cNvCxnSpPr>
              <p:nvPr/>
            </p:nvCxnSpPr>
            <p:spPr bwMode="auto">
              <a:xfrm flipV="1">
                <a:off x="3072480" y="429015"/>
                <a:ext cx="0" cy="32826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ector recto 68"/>
              <p:cNvCxnSpPr/>
              <p:nvPr/>
            </p:nvCxnSpPr>
            <p:spPr bwMode="auto">
              <a:xfrm flipH="1" flipV="1">
                <a:off x="2613573" y="429015"/>
                <a:ext cx="458907" cy="594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ector recto 69"/>
              <p:cNvCxnSpPr/>
              <p:nvPr/>
            </p:nvCxnSpPr>
            <p:spPr>
              <a:xfrm flipV="1">
                <a:off x="2901975" y="624192"/>
                <a:ext cx="7170" cy="140686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cto 70"/>
              <p:cNvCxnSpPr>
                <a:cxnSpLocks/>
              </p:cNvCxnSpPr>
              <p:nvPr/>
            </p:nvCxnSpPr>
            <p:spPr>
              <a:xfrm flipH="1">
                <a:off x="2595222" y="619445"/>
                <a:ext cx="284427" cy="0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ector recto 74"/>
              <p:cNvCxnSpPr/>
              <p:nvPr/>
            </p:nvCxnSpPr>
            <p:spPr>
              <a:xfrm>
                <a:off x="3615596" y="350086"/>
                <a:ext cx="78556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: angular 101"/>
              <p:cNvCxnSpPr>
                <a:cxnSpLocks/>
              </p:cNvCxnSpPr>
              <p:nvPr/>
            </p:nvCxnSpPr>
            <p:spPr bwMode="auto">
              <a:xfrm>
                <a:off x="247088" y="187489"/>
                <a:ext cx="1363178" cy="456403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ector: angular 102"/>
              <p:cNvCxnSpPr>
                <a:cxnSpLocks/>
              </p:cNvCxnSpPr>
              <p:nvPr/>
            </p:nvCxnSpPr>
            <p:spPr bwMode="auto">
              <a:xfrm rot="16200000" flipV="1">
                <a:off x="1287709" y="309016"/>
                <a:ext cx="298544" cy="35931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Conector: angular 103"/>
              <p:cNvCxnSpPr>
                <a:cxnSpLocks/>
              </p:cNvCxnSpPr>
              <p:nvPr/>
            </p:nvCxnSpPr>
            <p:spPr bwMode="auto">
              <a:xfrm flipV="1">
                <a:off x="929076" y="192773"/>
                <a:ext cx="1238891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ector: angular 104"/>
              <p:cNvCxnSpPr>
                <a:cxnSpLocks/>
              </p:cNvCxnSpPr>
              <p:nvPr/>
            </p:nvCxnSpPr>
            <p:spPr bwMode="auto">
              <a:xfrm rot="5400000">
                <a:off x="1663739" y="395842"/>
                <a:ext cx="700125" cy="293987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ector recto 105"/>
              <p:cNvCxnSpPr>
                <a:cxnSpLocks/>
              </p:cNvCxnSpPr>
              <p:nvPr/>
            </p:nvCxnSpPr>
            <p:spPr bwMode="auto">
              <a:xfrm flipH="1">
                <a:off x="434316" y="875725"/>
                <a:ext cx="1432492" cy="1717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ector: angular 106"/>
              <p:cNvCxnSpPr>
                <a:cxnSpLocks/>
              </p:cNvCxnSpPr>
              <p:nvPr/>
            </p:nvCxnSpPr>
            <p:spPr bwMode="auto">
              <a:xfrm flipV="1">
                <a:off x="247088" y="365823"/>
                <a:ext cx="556106" cy="3303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Conector: angular 107"/>
              <p:cNvCxnSpPr/>
              <p:nvPr/>
            </p:nvCxnSpPr>
            <p:spPr bwMode="auto">
              <a:xfrm rot="5400000">
                <a:off x="645377" y="523137"/>
                <a:ext cx="331569" cy="6374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ector: angular 108"/>
              <p:cNvCxnSpPr/>
              <p:nvPr/>
            </p:nvCxnSpPr>
            <p:spPr bwMode="auto">
              <a:xfrm rot="16200000" flipH="1">
                <a:off x="263248" y="352966"/>
                <a:ext cx="342137" cy="374456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ector recto 109"/>
              <p:cNvCxnSpPr>
                <a:cxnSpLocks/>
              </p:cNvCxnSpPr>
              <p:nvPr/>
            </p:nvCxnSpPr>
            <p:spPr bwMode="auto">
              <a:xfrm>
                <a:off x="247088" y="540194"/>
                <a:ext cx="0" cy="53698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ector recto 110"/>
              <p:cNvCxnSpPr>
                <a:cxnSpLocks/>
              </p:cNvCxnSpPr>
              <p:nvPr/>
            </p:nvCxnSpPr>
            <p:spPr bwMode="auto">
              <a:xfrm flipV="1">
                <a:off x="240714" y="689465"/>
                <a:ext cx="193602" cy="660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Conector recto 111"/>
              <p:cNvCxnSpPr/>
              <p:nvPr/>
            </p:nvCxnSpPr>
            <p:spPr bwMode="auto">
              <a:xfrm>
                <a:off x="247088" y="1077177"/>
                <a:ext cx="681987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ector recto 112"/>
              <p:cNvCxnSpPr/>
              <p:nvPr/>
            </p:nvCxnSpPr>
            <p:spPr bwMode="auto">
              <a:xfrm>
                <a:off x="1257322" y="1077177"/>
                <a:ext cx="903474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ector recto 113"/>
              <p:cNvCxnSpPr>
                <a:cxnSpLocks/>
              </p:cNvCxnSpPr>
              <p:nvPr/>
            </p:nvCxnSpPr>
            <p:spPr bwMode="auto">
              <a:xfrm flipV="1">
                <a:off x="2160795" y="711263"/>
                <a:ext cx="0" cy="36591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Conector recto 114"/>
              <p:cNvCxnSpPr>
                <a:cxnSpLocks/>
              </p:cNvCxnSpPr>
              <p:nvPr/>
            </p:nvCxnSpPr>
            <p:spPr bwMode="auto">
              <a:xfrm flipH="1">
                <a:off x="244699" y="1077177"/>
                <a:ext cx="2390" cy="19286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ector recto 115"/>
              <p:cNvCxnSpPr/>
              <p:nvPr/>
            </p:nvCxnSpPr>
            <p:spPr bwMode="auto">
              <a:xfrm flipV="1">
                <a:off x="247088" y="1264097"/>
                <a:ext cx="1920878" cy="1188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ector recto 116"/>
              <p:cNvCxnSpPr/>
              <p:nvPr/>
            </p:nvCxnSpPr>
            <p:spPr bwMode="auto">
              <a:xfrm>
                <a:off x="2167966" y="1077177"/>
                <a:ext cx="0" cy="18295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CuadroTexto 20"/>
              <p:cNvSpPr txBox="1">
                <a:spLocks noChangeArrowheads="1"/>
              </p:cNvSpPr>
              <p:nvPr/>
            </p:nvSpPr>
            <p:spPr bwMode="auto">
              <a:xfrm>
                <a:off x="154305" y="168727"/>
                <a:ext cx="49420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Inicio</a:t>
                </a:r>
                <a:endParaRPr kumimoji="0" lang="es-MX" alt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sp>
            <p:nvSpPr>
              <p:cNvPr id="119" name="CuadroTexto 21"/>
              <p:cNvSpPr txBox="1">
                <a:spLocks noChangeArrowheads="1"/>
              </p:cNvSpPr>
              <p:nvPr/>
            </p:nvSpPr>
            <p:spPr bwMode="auto">
              <a:xfrm>
                <a:off x="1868037" y="492701"/>
                <a:ext cx="490342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Final</a:t>
                </a:r>
                <a:endParaRPr kumimoji="0" lang="es-MX" alt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endParaRPr>
              </a:p>
            </p:txBody>
          </p:sp>
          <p:cxnSp>
            <p:nvCxnSpPr>
              <p:cNvPr id="136" name="Conector recto 135"/>
              <p:cNvCxnSpPr/>
              <p:nvPr/>
            </p:nvCxnSpPr>
            <p:spPr>
              <a:xfrm>
                <a:off x="1245371" y="340724"/>
                <a:ext cx="78556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7" name="Grupo 136"/>
              <p:cNvGrpSpPr/>
              <p:nvPr/>
            </p:nvGrpSpPr>
            <p:grpSpPr>
              <a:xfrm>
                <a:off x="222804" y="1579814"/>
                <a:ext cx="927758" cy="720610"/>
                <a:chOff x="3368537" y="1323552"/>
                <a:chExt cx="1630680" cy="1578947"/>
              </a:xfrm>
            </p:grpSpPr>
            <p:sp>
              <p:nvSpPr>
                <p:cNvPr id="138" name="Elipse 137"/>
                <p:cNvSpPr/>
                <p:nvPr/>
              </p:nvSpPr>
              <p:spPr bwMode="auto">
                <a:xfrm>
                  <a:off x="3368537" y="1323552"/>
                  <a:ext cx="1630680" cy="1578947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MX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 Unicode MS" panose="020B0604020202020204" pitchFamily="34" charset="-128"/>
                    <a:cs typeface="Arial Unicode MS" panose="020B0604020202020204" pitchFamily="34" charset="-128"/>
                  </a:endParaRPr>
                </a:p>
              </p:txBody>
            </p:sp>
            <p:sp>
              <p:nvSpPr>
                <p:cNvPr id="139" name="CuadroTexto 138"/>
                <p:cNvSpPr txBox="1"/>
                <p:nvPr/>
              </p:nvSpPr>
              <p:spPr>
                <a:xfrm>
                  <a:off x="3502950" y="1827989"/>
                  <a:ext cx="1488498" cy="8766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Times New Roman"/>
                    </a:rPr>
                    <a:t>Explorador del laberinto</a:t>
                  </a:r>
                </a:p>
              </p:txBody>
            </p:sp>
          </p:grpSp>
          <p:sp>
            <p:nvSpPr>
              <p:cNvPr id="144" name="Flecha: a la derecha 143"/>
              <p:cNvSpPr/>
              <p:nvPr/>
            </p:nvSpPr>
            <p:spPr bwMode="auto">
              <a:xfrm>
                <a:off x="2254054" y="2066961"/>
                <a:ext cx="268603" cy="113762"/>
              </a:xfrm>
              <a:prstGeom prst="rightArrow">
                <a:avLst/>
              </a:prstGeom>
              <a:solidFill>
                <a:srgbClr val="00B050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</p:txBody>
          </p:sp>
          <p:sp>
            <p:nvSpPr>
              <p:cNvPr id="145" name="Flecha: a la derecha 144"/>
              <p:cNvSpPr/>
              <p:nvPr/>
            </p:nvSpPr>
            <p:spPr bwMode="auto">
              <a:xfrm rot="5400000">
                <a:off x="605782" y="1373457"/>
                <a:ext cx="222679" cy="137224"/>
              </a:xfrm>
              <a:prstGeom prst="rightArrow">
                <a:avLst/>
              </a:prstGeom>
              <a:solidFill>
                <a:srgbClr val="00B050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</p:txBody>
          </p:sp>
          <p:sp>
            <p:nvSpPr>
              <p:cNvPr id="146" name="Flecha: a la derecha 145"/>
              <p:cNvSpPr/>
              <p:nvPr/>
            </p:nvSpPr>
            <p:spPr bwMode="auto">
              <a:xfrm rot="16200000">
                <a:off x="2960526" y="1416272"/>
                <a:ext cx="222679" cy="137224"/>
              </a:xfrm>
              <a:prstGeom prst="rightArrow">
                <a:avLst/>
              </a:prstGeom>
              <a:solidFill>
                <a:srgbClr val="00B050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</p:txBody>
          </p:sp>
        </p:grpSp>
      </p:grpSp>
      <p:sp>
        <p:nvSpPr>
          <p:cNvPr id="4" name="Rectángulo 3"/>
          <p:cNvSpPr/>
          <p:nvPr/>
        </p:nvSpPr>
        <p:spPr>
          <a:xfrm>
            <a:off x="3299299" y="1490688"/>
            <a:ext cx="58447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Si se observa no necesitamos programar el recorrido del laberinto, ya que es el propio sistema el que recorre el laberinto y construye una imagen de la realidad que recorrió, para luego poder recorrerlo de nuevo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916374" y="164052"/>
            <a:ext cx="40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Este es un ejemplo básico de lo que conocemos como un sistema evolutivo.</a:t>
            </a:r>
          </a:p>
        </p:txBody>
      </p:sp>
      <p:sp>
        <p:nvSpPr>
          <p:cNvPr id="76" name="Rectángulo 75"/>
          <p:cNvSpPr/>
          <p:nvPr/>
        </p:nvSpPr>
        <p:spPr>
          <a:xfrm>
            <a:off x="2002516" y="3666768"/>
            <a:ext cx="6804301" cy="2961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 arreglo representa la estructura de la imagen de la realidad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se observa esta estructura está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independiente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relativamente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los procesos que se deben ejecutar en el sistema, lo cual le da una gran fuerza al sistema ya que si cambia el laberinto solo se vuelve a generar el arreglo, pero no se requiere hacer otro programa.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60913" y="3752250"/>
            <a:ext cx="1390183" cy="2790168"/>
            <a:chOff x="460208" y="3577006"/>
            <a:chExt cx="1390183" cy="2790168"/>
          </a:xfrm>
        </p:grpSpPr>
        <p:sp>
          <p:nvSpPr>
            <p:cNvPr id="78" name="Rectángulo 77"/>
            <p:cNvSpPr/>
            <p:nvPr/>
          </p:nvSpPr>
          <p:spPr>
            <a:xfrm>
              <a:off x="460208" y="3577006"/>
              <a:ext cx="139018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Para hacer el programa creamos una tabla a la que llamamos 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Numforma</a:t>
              </a:r>
              <a:endParaRPr kumimoji="0" lang="es-MX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Con 2 columnas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Magnitud </a:t>
              </a:r>
              <a:r>
                <a:rPr kumimoji="0" lang="es-MX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y</a:t>
              </a:r>
              <a:r>
                <a:rPr kumimoji="0" lang="es-MX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dirección</a:t>
              </a:r>
            </a:p>
          </p:txBody>
        </p:sp>
        <p:grpSp>
          <p:nvGrpSpPr>
            <p:cNvPr id="79" name="Grupo 78"/>
            <p:cNvGrpSpPr/>
            <p:nvPr/>
          </p:nvGrpSpPr>
          <p:grpSpPr>
            <a:xfrm>
              <a:off x="794937" y="4582070"/>
              <a:ext cx="681538" cy="1785104"/>
              <a:chOff x="7137215" y="2882967"/>
              <a:chExt cx="1264309" cy="3452144"/>
            </a:xfrm>
          </p:grpSpPr>
          <p:sp>
            <p:nvSpPr>
              <p:cNvPr id="80" name="Rectángulo 79"/>
              <p:cNvSpPr/>
              <p:nvPr/>
            </p:nvSpPr>
            <p:spPr>
              <a:xfrm>
                <a:off x="7137215" y="2882967"/>
                <a:ext cx="639942" cy="345214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  <a:alpha val="29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12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12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3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8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8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8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8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3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 3 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…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…</a:t>
                </a:r>
              </a:p>
            </p:txBody>
          </p:sp>
          <p:sp>
            <p:nvSpPr>
              <p:cNvPr id="81" name="Rectángulo 80"/>
              <p:cNvSpPr/>
              <p:nvPr/>
            </p:nvSpPr>
            <p:spPr>
              <a:xfrm>
                <a:off x="7642634" y="2882967"/>
                <a:ext cx="758890" cy="345214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  <a:alpha val="29000"/>
                </a:schemeClr>
              </a:solidFill>
              <a:ln>
                <a:solidFill>
                  <a:srgbClr val="000000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270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180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90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180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270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180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 90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…</a:t>
                </a:r>
              </a:p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…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0632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28B6D76-E5F8-4392-8A16-2B9D0A7A4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5BE8B-ED62-4896-9465-A624811684D2}" type="slidenum">
              <a:rPr lang="es-ES" altLang="es-MX" smtClean="0"/>
              <a:pPr>
                <a:defRPr/>
              </a:pPr>
              <a:t>18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64027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1"/>
          <p:cNvSpPr>
            <a:spLocks noChangeArrowheads="1"/>
          </p:cNvSpPr>
          <p:nvPr/>
        </p:nvSpPr>
        <p:spPr bwMode="auto">
          <a:xfrm>
            <a:off x="351790" y="762318"/>
            <a:ext cx="835356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Análisis de la Imagen del Entorno</a:t>
            </a:r>
          </a:p>
        </p:txBody>
      </p:sp>
      <p:sp>
        <p:nvSpPr>
          <p:cNvPr id="27651" name="Rectángulo 2"/>
          <p:cNvSpPr>
            <a:spLocks noChangeArrowheads="1"/>
          </p:cNvSpPr>
          <p:nvPr/>
        </p:nvSpPr>
        <p:spPr bwMode="auto">
          <a:xfrm>
            <a:off x="1220788" y="1675765"/>
            <a:ext cx="4572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mantienen la imagen actualizada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MX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 la utilizan para interactuar con el entorno</a:t>
            </a:r>
          </a:p>
        </p:txBody>
      </p:sp>
    </p:spTree>
    <p:extLst>
      <p:ext uri="{BB962C8B-B14F-4D97-AF65-F5344CB8AC3E}">
        <p14:creationId xmlns:p14="http://schemas.microsoft.com/office/powerpoint/2010/main" val="112356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128259" y="87206"/>
            <a:ext cx="3529341" cy="2292440"/>
            <a:chOff x="1711" y="2142"/>
            <a:chExt cx="2916" cy="1892"/>
          </a:xfrm>
        </p:grpSpPr>
        <p:sp>
          <p:nvSpPr>
            <p:cNvPr id="4105" name="AutoShape 4"/>
            <p:cNvSpPr>
              <a:spLocks noChangeArrowheads="1"/>
            </p:cNvSpPr>
            <p:nvPr/>
          </p:nvSpPr>
          <p:spPr bwMode="auto">
            <a:xfrm>
              <a:off x="2305" y="2535"/>
              <a:ext cx="1816" cy="103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6" name="Text Box 5"/>
            <p:cNvSpPr txBox="1">
              <a:spLocks noChangeArrowheads="1"/>
            </p:cNvSpPr>
            <p:nvPr/>
          </p:nvSpPr>
          <p:spPr bwMode="auto">
            <a:xfrm>
              <a:off x="1711" y="3612"/>
              <a:ext cx="1134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Evolución</a:t>
              </a:r>
              <a:endParaRPr kumimoji="0" lang="es-ES" alt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7" name="Text Box 6"/>
            <p:cNvSpPr txBox="1">
              <a:spLocks noChangeArrowheads="1"/>
            </p:cNvSpPr>
            <p:nvPr/>
          </p:nvSpPr>
          <p:spPr bwMode="auto">
            <a:xfrm>
              <a:off x="3331" y="3582"/>
              <a:ext cx="1296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Afectividad</a:t>
              </a:r>
              <a:endParaRPr kumimoji="0" lang="es-ES" alt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8" name="Text Box 7"/>
            <p:cNvSpPr txBox="1">
              <a:spLocks noChangeArrowheads="1"/>
            </p:cNvSpPr>
            <p:nvPr/>
          </p:nvSpPr>
          <p:spPr bwMode="auto">
            <a:xfrm>
              <a:off x="2613" y="2142"/>
              <a:ext cx="1365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</a:t>
              </a:r>
              <a:r>
                <a:rPr kumimoji="0" lang="es-ES" altLang="es-MX" sz="20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onsciencia</a:t>
              </a:r>
              <a:endParaRPr kumimoji="0" lang="es-ES" altLang="es-MX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9" name="Text Box 8"/>
            <p:cNvSpPr txBox="1">
              <a:spLocks noChangeArrowheads="1"/>
            </p:cNvSpPr>
            <p:nvPr/>
          </p:nvSpPr>
          <p:spPr bwMode="auto">
            <a:xfrm>
              <a:off x="2797" y="2934"/>
              <a:ext cx="847" cy="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 </a:t>
              </a:r>
              <a:r>
                <a:rPr kumimoji="0" lang="es-ES" altLang="es-MX" sz="20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EAC</a:t>
              </a:r>
              <a:endParaRPr kumimoji="0" lang="es-ES" altLang="es-MX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  <p:sp>
        <p:nvSpPr>
          <p:cNvPr id="4100" name="Rectangle 9"/>
          <p:cNvSpPr>
            <a:spLocks noChangeArrowheads="1"/>
          </p:cNvSpPr>
          <p:nvPr/>
        </p:nvSpPr>
        <p:spPr bwMode="auto">
          <a:xfrm>
            <a:off x="616710" y="2185466"/>
            <a:ext cx="254697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www.fgalindosoria.com/eac/</a:t>
            </a:r>
            <a:endParaRPr kumimoji="0" lang="es-ES" altLang="es-MX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6778280" y="6365669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0FCA50-BFE3-4A09-A699-F96A9BC9E5D7}" type="slidenum">
              <a:rPr kumimoji="0" lang="es-ES" altLang="es-MX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Times New Roman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altLang="es-MX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207441" y="251115"/>
            <a:ext cx="59574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Seminario de Investigación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Sistemas </a:t>
            </a:r>
            <a:r>
              <a:rPr kumimoji="0" lang="es-MX" altLang="es-MX" sz="3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Evolutivos, Afectivos y Conscientes</a:t>
            </a:r>
            <a:endParaRPr kumimoji="0" lang="es-MX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4529959" y="1958095"/>
            <a:ext cx="34526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4"/>
              </a:rPr>
              <a:t>www.fgalindosoria.com/seac/2017/</a:t>
            </a:r>
            <a:endParaRPr kumimoji="0" lang="es-ES" altLang="es-MX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646069" y="5945484"/>
            <a:ext cx="3811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/>
              </a:rPr>
              <a:t>www.fgalindosoria.com/eac/evolucion/</a:t>
            </a:r>
            <a:endParaRPr kumimoji="0" lang="es-ES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1509490" y="2443091"/>
            <a:ext cx="62974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Evolución y </a:t>
            </a:r>
            <a:r>
              <a:rPr kumimoji="0" lang="es-ES" altLang="es-MX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Sistemas Evolutivos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Sev</a:t>
            </a:r>
            <a:endParaRPr kumimoji="0" lang="es-MX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Rectangle 42"/>
          <p:cNvSpPr>
            <a:spLocks noChangeArrowheads="1"/>
          </p:cNvSpPr>
          <p:nvPr/>
        </p:nvSpPr>
        <p:spPr bwMode="auto">
          <a:xfrm>
            <a:off x="0" y="3586307"/>
            <a:ext cx="905991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altLang="es-MX" sz="2400" b="1" i="1" u="none" strike="noStrike" kern="1200" cap="none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evolución,     el crecimiento,     el aprendizaje</a:t>
            </a:r>
            <a:r>
              <a:rPr lang="es-ES_tradnl" altLang="es-MX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altLang="es-MX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el pensamiento</a:t>
            </a:r>
            <a:r>
              <a:rPr kumimoji="0" lang="es-ES" altLang="es-MX" sz="2400" b="1" i="1" u="none" strike="noStrike" kern="1200" cap="none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    la vida,     </a:t>
            </a:r>
            <a:r>
              <a:rPr kumimoji="0" lang="es-ES_tradnl" altLang="es-MX" sz="2400" b="1" i="1" u="none" strike="noStrike" kern="1200" cap="none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transformación de nuestra imagen de la realidad</a:t>
            </a:r>
            <a:r>
              <a:rPr lang="es-ES" altLang="es-MX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s-ES_tradnl" altLang="es-MX" sz="2400" b="1" i="1" u="none" strike="noStrike" kern="1200" cap="none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s-ES" altLang="es-MX" sz="2400" b="1" i="1" u="none" strike="noStrike" kern="1200" cap="none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los procesos de descomposición, </a:t>
            </a:r>
            <a:r>
              <a:rPr kumimoji="0" lang="es-MX" altLang="es-MX" sz="2400" b="1" i="1" u="none" strike="noStrike" kern="1200" cap="none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s-ES" altLang="es-MX" sz="2400" b="1" i="1" u="none" strike="noStrike" kern="1200" cap="none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 desarrollo y transformación de las empresas, sociedades, organizaciones, países, galaxias, universos, etc., </a:t>
            </a: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altLang="es-MX" sz="2400" b="1" i="1" u="none" strike="noStrike" kern="1200" cap="none" normalizeH="0" baseline="0" noProof="0" dirty="0">
                <a:ln>
                  <a:noFill/>
                </a:ln>
                <a:solidFill>
                  <a:srgbClr val="CD840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son manifestaciones de un mismo proceso general de transformación o cambio al que por facilidad llamamos evolución.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28259" y="6251802"/>
            <a:ext cx="8329494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s-ES" altLang="es-MX" b="1"/>
              <a:t> </a:t>
            </a:r>
            <a:r>
              <a:rPr lang="es-ES" altLang="es-MX" sz="2000" b="1"/>
              <a:t>21 de Septiembre del 2002, Octubre del 2009</a:t>
            </a:r>
            <a:r>
              <a:rPr lang="es-MX" altLang="es-MX" sz="2000" b="1"/>
              <a:t>, Julio del 2012, Febrero del 2017</a:t>
            </a:r>
            <a:r>
              <a:rPr lang="es-ES" altLang="es-MX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7933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6839108" y="6302821"/>
            <a:ext cx="1905000" cy="457200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25BE8B-ED62-4896-9465-A624811684D2}" type="slidenum">
              <a:rPr kumimoji="0" lang="es-ES" altLang="es-MX" sz="2800" b="0" i="0" u="none" strike="noStrike" kern="1200" cap="none" spc="0" normalizeH="0" baseline="0" noProof="0" smtClean="0">
                <a:ln>
                  <a:noFill/>
                </a:ln>
                <a:solidFill>
                  <a:srgbClr val="5FA53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altLang="es-MX" sz="2800" b="0" i="0" u="none" strike="noStrike" kern="1200" cap="none" spc="0" normalizeH="0" baseline="0" noProof="0" dirty="0">
              <a:ln>
                <a:noFill/>
              </a:ln>
              <a:solidFill>
                <a:srgbClr val="5FA534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CuadroTexto 66"/>
          <p:cNvSpPr txBox="1">
            <a:spLocks noChangeArrowheads="1"/>
          </p:cNvSpPr>
          <p:nvPr/>
        </p:nvSpPr>
        <p:spPr bwMode="auto">
          <a:xfrm>
            <a:off x="4542083" y="274230"/>
            <a:ext cx="455606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oración en un lenguaje de Trayectoria</a:t>
            </a:r>
          </a:p>
        </p:txBody>
      </p:sp>
      <p:sp>
        <p:nvSpPr>
          <p:cNvPr id="4" name="Rectángulo 114"/>
          <p:cNvSpPr>
            <a:spLocks noChangeArrowheads="1"/>
          </p:cNvSpPr>
          <p:nvPr/>
        </p:nvSpPr>
        <p:spPr bwMode="auto">
          <a:xfrm>
            <a:off x="4534217" y="1531080"/>
            <a:ext cx="46097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000" b="1" i="0" u="none" strike="noStrike" kern="1200" cap="none" spc="0" normalizeH="0" baseline="0" noProof="0" dirty="0">
                <a:ln w="22225">
                  <a:solidFill>
                    <a:srgbClr val="DCAB34"/>
                  </a:solidFill>
                  <a:prstDash val="solid"/>
                </a:ln>
                <a:solidFill>
                  <a:srgbClr val="DCAB34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5FA534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12a 12b 3c 8d 8c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8a 8b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3c 3d 4c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4a 3b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3c 4b 12a </a:t>
            </a:r>
            <a:r>
              <a:rPr kumimoji="0" lang="es-MX" altLang="es-MX" sz="20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4b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14c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14a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16a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16c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s-MX" altLang="es-MX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4d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14a 8d 2a </a:t>
            </a:r>
            <a:r>
              <a:rPr kumimoji="0" lang="es-MX" altLang="es-MX" sz="2000" b="1" i="0" u="none" strike="noStrike" kern="1200" cap="none" spc="0" normalizeH="0" baseline="0" noProof="0" dirty="0">
                <a:ln w="22225">
                  <a:solidFill>
                    <a:srgbClr val="DCAB34"/>
                  </a:solidFill>
                  <a:prstDash val="solid"/>
                </a:ln>
                <a:solidFill>
                  <a:srgbClr val="DCAB34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</a:t>
            </a:r>
            <a:endParaRPr kumimoji="0" lang="es-MX" altLang="es-MX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5FA534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49" name="Grupo 48"/>
          <p:cNvGrpSpPr/>
          <p:nvPr/>
        </p:nvGrpSpPr>
        <p:grpSpPr>
          <a:xfrm>
            <a:off x="321878" y="170589"/>
            <a:ext cx="4114800" cy="2568365"/>
            <a:chOff x="869226" y="942330"/>
            <a:chExt cx="4322637" cy="2661295"/>
          </a:xfrm>
        </p:grpSpPr>
        <p:cxnSp>
          <p:nvCxnSpPr>
            <p:cNvPr id="5" name="Conector: angular 4"/>
            <p:cNvCxnSpPr>
              <a:cxnSpLocks/>
            </p:cNvCxnSpPr>
            <p:nvPr/>
          </p:nvCxnSpPr>
          <p:spPr bwMode="auto">
            <a:xfrm>
              <a:off x="1054100" y="987425"/>
              <a:ext cx="2716213" cy="1096963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: angular 5"/>
            <p:cNvCxnSpPr>
              <a:cxnSpLocks/>
            </p:cNvCxnSpPr>
            <p:nvPr/>
          </p:nvCxnSpPr>
          <p:spPr bwMode="auto">
            <a:xfrm rot="16200000" flipV="1">
              <a:off x="3066257" y="1353343"/>
              <a:ext cx="717550" cy="715963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: angular 6"/>
            <p:cNvCxnSpPr>
              <a:cxnSpLocks/>
            </p:cNvCxnSpPr>
            <p:nvPr/>
          </p:nvCxnSpPr>
          <p:spPr bwMode="auto">
            <a:xfrm flipV="1">
              <a:off x="2413000" y="1000125"/>
              <a:ext cx="2468563" cy="0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: angular 7"/>
            <p:cNvCxnSpPr>
              <a:cxnSpLocks/>
            </p:cNvCxnSpPr>
            <p:nvPr/>
          </p:nvCxnSpPr>
          <p:spPr bwMode="auto">
            <a:xfrm rot="5400000">
              <a:off x="3733007" y="1548606"/>
              <a:ext cx="1682750" cy="585787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/>
            <p:cNvCxnSpPr>
              <a:cxnSpLocks/>
            </p:cNvCxnSpPr>
            <p:nvPr/>
          </p:nvCxnSpPr>
          <p:spPr bwMode="auto">
            <a:xfrm flipH="1">
              <a:off x="1427163" y="2641600"/>
              <a:ext cx="2854325" cy="412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: angular 9"/>
            <p:cNvCxnSpPr>
              <a:cxnSpLocks/>
            </p:cNvCxnSpPr>
            <p:nvPr/>
          </p:nvCxnSpPr>
          <p:spPr bwMode="auto">
            <a:xfrm flipV="1">
              <a:off x="1054100" y="1416050"/>
              <a:ext cx="1108075" cy="7938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: angular 10"/>
            <p:cNvCxnSpPr/>
            <p:nvPr/>
          </p:nvCxnSpPr>
          <p:spPr bwMode="auto">
            <a:xfrm rot="5400000">
              <a:off x="1779587" y="1795463"/>
              <a:ext cx="796925" cy="12700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: angular 11"/>
            <p:cNvCxnSpPr/>
            <p:nvPr/>
          </p:nvCxnSpPr>
          <p:spPr bwMode="auto">
            <a:xfrm rot="16200000" flipH="1">
              <a:off x="1016000" y="1462088"/>
              <a:ext cx="822325" cy="746125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/>
            <p:cNvCxnSpPr>
              <a:cxnSpLocks/>
            </p:cNvCxnSpPr>
            <p:nvPr/>
          </p:nvCxnSpPr>
          <p:spPr bwMode="auto">
            <a:xfrm>
              <a:off x="1054100" y="1835150"/>
              <a:ext cx="0" cy="129063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/>
            <p:cNvCxnSpPr>
              <a:cxnSpLocks/>
            </p:cNvCxnSpPr>
            <p:nvPr/>
          </p:nvCxnSpPr>
          <p:spPr bwMode="auto">
            <a:xfrm flipV="1">
              <a:off x="1041400" y="2193925"/>
              <a:ext cx="385763" cy="158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14"/>
            <p:cNvCxnSpPr/>
            <p:nvPr/>
          </p:nvCxnSpPr>
          <p:spPr bwMode="auto">
            <a:xfrm>
              <a:off x="1054100" y="3125788"/>
              <a:ext cx="13589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/>
            <p:cNvCxnSpPr/>
            <p:nvPr/>
          </p:nvCxnSpPr>
          <p:spPr bwMode="auto">
            <a:xfrm>
              <a:off x="3067050" y="3125788"/>
              <a:ext cx="18002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16"/>
            <p:cNvCxnSpPr>
              <a:cxnSpLocks/>
            </p:cNvCxnSpPr>
            <p:nvPr/>
          </p:nvCxnSpPr>
          <p:spPr bwMode="auto">
            <a:xfrm flipV="1">
              <a:off x="4867275" y="2246313"/>
              <a:ext cx="0" cy="8794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/>
            <p:cNvCxnSpPr>
              <a:cxnSpLocks/>
            </p:cNvCxnSpPr>
            <p:nvPr/>
          </p:nvCxnSpPr>
          <p:spPr bwMode="auto">
            <a:xfrm flipH="1">
              <a:off x="1049338" y="3125788"/>
              <a:ext cx="4762" cy="4635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/>
            <p:cNvCxnSpPr/>
            <p:nvPr/>
          </p:nvCxnSpPr>
          <p:spPr bwMode="auto">
            <a:xfrm flipV="1">
              <a:off x="1054100" y="3575050"/>
              <a:ext cx="3827463" cy="285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/>
            <p:cNvCxnSpPr/>
            <p:nvPr/>
          </p:nvCxnSpPr>
          <p:spPr bwMode="auto">
            <a:xfrm>
              <a:off x="4881563" y="3125788"/>
              <a:ext cx="0" cy="43973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uadroTexto 20"/>
            <p:cNvSpPr txBox="1">
              <a:spLocks noChangeArrowheads="1"/>
            </p:cNvSpPr>
            <p:nvPr/>
          </p:nvSpPr>
          <p:spPr bwMode="auto">
            <a:xfrm>
              <a:off x="869226" y="942330"/>
              <a:ext cx="9382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Inicio</a:t>
              </a:r>
              <a:endPara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2" name="CuadroTexto 21"/>
            <p:cNvSpPr txBox="1">
              <a:spLocks noChangeArrowheads="1"/>
            </p:cNvSpPr>
            <p:nvPr/>
          </p:nvSpPr>
          <p:spPr bwMode="auto">
            <a:xfrm>
              <a:off x="4283937" y="1721000"/>
              <a:ext cx="90792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Final</a:t>
              </a:r>
              <a:endPara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cxnSp>
          <p:nvCxnSpPr>
            <p:cNvPr id="23" name="Conector recto 22"/>
            <p:cNvCxnSpPr>
              <a:cxnSpLocks/>
            </p:cNvCxnSpPr>
            <p:nvPr/>
          </p:nvCxnSpPr>
          <p:spPr>
            <a:xfrm flipH="1">
              <a:off x="1217613" y="2341563"/>
              <a:ext cx="407987" cy="1905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/>
            <p:cNvCxnSpPr/>
            <p:nvPr/>
          </p:nvCxnSpPr>
          <p:spPr>
            <a:xfrm flipH="1">
              <a:off x="1963738" y="2341563"/>
              <a:ext cx="32226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/>
            <p:cNvCxnSpPr/>
            <p:nvPr/>
          </p:nvCxnSpPr>
          <p:spPr>
            <a:xfrm flipV="1">
              <a:off x="1611313" y="2005013"/>
              <a:ext cx="14287" cy="33655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/>
            <p:cNvCxnSpPr>
              <a:cxnSpLocks/>
            </p:cNvCxnSpPr>
            <p:nvPr/>
          </p:nvCxnSpPr>
          <p:spPr>
            <a:xfrm>
              <a:off x="1049338" y="1152525"/>
              <a:ext cx="1236662" cy="793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26"/>
            <p:cNvCxnSpPr>
              <a:cxnSpLocks/>
            </p:cNvCxnSpPr>
            <p:nvPr/>
          </p:nvCxnSpPr>
          <p:spPr>
            <a:xfrm>
              <a:off x="2286000" y="1160463"/>
              <a:ext cx="0" cy="1195387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upo 27"/>
            <p:cNvGrpSpPr>
              <a:grpSpLocks/>
            </p:cNvGrpSpPr>
            <p:nvPr/>
          </p:nvGrpSpPr>
          <p:grpSpPr bwMode="auto">
            <a:xfrm>
              <a:off x="1049338" y="1554163"/>
              <a:ext cx="914400" cy="787400"/>
              <a:chOff x="1048726" y="1553986"/>
              <a:chExt cx="915086" cy="787791"/>
            </a:xfrm>
          </p:grpSpPr>
          <p:cxnSp>
            <p:nvCxnSpPr>
              <p:cNvPr id="29" name="Conector recto 28"/>
              <p:cNvCxnSpPr>
                <a:cxnSpLocks/>
              </p:cNvCxnSpPr>
              <p:nvPr/>
            </p:nvCxnSpPr>
            <p:spPr>
              <a:xfrm flipV="1">
                <a:off x="1963812" y="1553986"/>
                <a:ext cx="0" cy="787791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recto 29"/>
              <p:cNvCxnSpPr/>
              <p:nvPr/>
            </p:nvCxnSpPr>
            <p:spPr>
              <a:xfrm flipH="1" flipV="1">
                <a:off x="1048726" y="1553986"/>
                <a:ext cx="915086" cy="14294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" name="Conector recto 30"/>
            <p:cNvCxnSpPr/>
            <p:nvPr/>
          </p:nvCxnSpPr>
          <p:spPr>
            <a:xfrm flipH="1">
              <a:off x="1625600" y="2341563"/>
              <a:ext cx="338138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/>
            <p:cNvCxnSpPr>
              <a:cxnSpLocks/>
            </p:cNvCxnSpPr>
            <p:nvPr/>
          </p:nvCxnSpPr>
          <p:spPr>
            <a:xfrm flipH="1">
              <a:off x="1057275" y="2005013"/>
              <a:ext cx="568325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/>
            <p:cNvCxnSpPr/>
            <p:nvPr/>
          </p:nvCxnSpPr>
          <p:spPr>
            <a:xfrm>
              <a:off x="1217613" y="2355850"/>
              <a:ext cx="0" cy="49212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/>
            <p:cNvCxnSpPr>
              <a:cxnSpLocks/>
            </p:cNvCxnSpPr>
            <p:nvPr/>
          </p:nvCxnSpPr>
          <p:spPr>
            <a:xfrm>
              <a:off x="1217613" y="2862263"/>
              <a:ext cx="1435100" cy="2381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34"/>
            <p:cNvCxnSpPr>
              <a:cxnSpLocks/>
            </p:cNvCxnSpPr>
            <p:nvPr/>
          </p:nvCxnSpPr>
          <p:spPr>
            <a:xfrm flipH="1">
              <a:off x="2624138" y="2847975"/>
              <a:ext cx="14287" cy="46513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/>
            <p:cNvCxnSpPr/>
            <p:nvPr/>
          </p:nvCxnSpPr>
          <p:spPr>
            <a:xfrm flipH="1">
              <a:off x="1090613" y="3325813"/>
              <a:ext cx="1527175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/>
            <p:cNvCxnSpPr/>
            <p:nvPr/>
          </p:nvCxnSpPr>
          <p:spPr>
            <a:xfrm>
              <a:off x="2624138" y="3313113"/>
              <a:ext cx="2251075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/>
            <p:cNvCxnSpPr>
              <a:cxnSpLocks/>
            </p:cNvCxnSpPr>
            <p:nvPr/>
          </p:nvCxnSpPr>
          <p:spPr>
            <a:xfrm>
              <a:off x="2652713" y="2886075"/>
              <a:ext cx="1955800" cy="952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cto 38"/>
            <p:cNvCxnSpPr>
              <a:cxnSpLocks/>
            </p:cNvCxnSpPr>
            <p:nvPr/>
          </p:nvCxnSpPr>
          <p:spPr>
            <a:xfrm flipH="1" flipV="1">
              <a:off x="4594225" y="2005013"/>
              <a:ext cx="14288" cy="85725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cto 39"/>
            <p:cNvCxnSpPr>
              <a:cxnSpLocks/>
            </p:cNvCxnSpPr>
            <p:nvPr/>
          </p:nvCxnSpPr>
          <p:spPr>
            <a:xfrm>
              <a:off x="4594225" y="2006600"/>
              <a:ext cx="252413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cto 40"/>
            <p:cNvCxnSpPr>
              <a:cxnSpLocks/>
            </p:cNvCxnSpPr>
            <p:nvPr/>
          </p:nvCxnSpPr>
          <p:spPr bwMode="auto">
            <a:xfrm flipV="1">
              <a:off x="1961048" y="1545431"/>
              <a:ext cx="0" cy="7889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cto 41"/>
            <p:cNvCxnSpPr/>
            <p:nvPr/>
          </p:nvCxnSpPr>
          <p:spPr bwMode="auto">
            <a:xfrm flipH="1" flipV="1">
              <a:off x="1046648" y="1545431"/>
              <a:ext cx="914400" cy="142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cto 42"/>
            <p:cNvCxnSpPr/>
            <p:nvPr/>
          </p:nvCxnSpPr>
          <p:spPr>
            <a:xfrm flipV="1">
              <a:off x="1597612" y="2038350"/>
              <a:ext cx="14288" cy="33813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cto 43"/>
            <p:cNvCxnSpPr>
              <a:cxnSpLocks/>
            </p:cNvCxnSpPr>
            <p:nvPr/>
          </p:nvCxnSpPr>
          <p:spPr>
            <a:xfrm flipH="1">
              <a:off x="1041400" y="2005013"/>
              <a:ext cx="56673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cto 44"/>
            <p:cNvCxnSpPr/>
            <p:nvPr/>
          </p:nvCxnSpPr>
          <p:spPr>
            <a:xfrm flipH="1">
              <a:off x="1098550" y="3313113"/>
              <a:ext cx="152717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/>
            <p:cNvCxnSpPr/>
            <p:nvPr/>
          </p:nvCxnSpPr>
          <p:spPr>
            <a:xfrm>
              <a:off x="2657476" y="3336131"/>
              <a:ext cx="2251075" cy="0"/>
            </a:xfrm>
            <a:prstGeom prst="line">
              <a:avLst/>
            </a:prstGeom>
            <a:ln w="381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/>
            <p:cNvCxnSpPr>
              <a:cxnSpLocks/>
            </p:cNvCxnSpPr>
            <p:nvPr/>
          </p:nvCxnSpPr>
          <p:spPr>
            <a:xfrm flipH="1">
              <a:off x="2630488" y="2870993"/>
              <a:ext cx="14287" cy="46513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/>
            <p:cNvCxnSpPr/>
            <p:nvPr/>
          </p:nvCxnSpPr>
          <p:spPr>
            <a:xfrm>
              <a:off x="3043238" y="1355725"/>
              <a:ext cx="156527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ángulo 49"/>
          <p:cNvSpPr/>
          <p:nvPr/>
        </p:nvSpPr>
        <p:spPr>
          <a:xfrm>
            <a:off x="728386" y="2843062"/>
            <a:ext cx="78187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 analiza la imagen del entorno, por ejemplo en este caso mediante algebra lingüística, para simplificar la expresión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76" name="Grupo 75"/>
          <p:cNvGrpSpPr/>
          <p:nvPr/>
        </p:nvGrpSpPr>
        <p:grpSpPr>
          <a:xfrm>
            <a:off x="4542083" y="3964624"/>
            <a:ext cx="4480176" cy="2832036"/>
            <a:chOff x="3381080" y="4056343"/>
            <a:chExt cx="7938254" cy="2832036"/>
          </a:xfrm>
        </p:grpSpPr>
        <p:sp>
          <p:nvSpPr>
            <p:cNvPr id="51" name="Rectángulo 90"/>
            <p:cNvSpPr>
              <a:spLocks noChangeArrowheads="1"/>
            </p:cNvSpPr>
            <p:nvPr/>
          </p:nvSpPr>
          <p:spPr bwMode="auto">
            <a:xfrm>
              <a:off x="3412275" y="5688050"/>
              <a:ext cx="7065215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Que representa el camino mas simple de la trayectoria en el laberinto</a:t>
              </a:r>
            </a:p>
          </p:txBody>
        </p:sp>
        <p:sp>
          <p:nvSpPr>
            <p:cNvPr id="52" name="Rectángulo 98"/>
            <p:cNvSpPr>
              <a:spLocks noChangeArrowheads="1"/>
            </p:cNvSpPr>
            <p:nvPr/>
          </p:nvSpPr>
          <p:spPr bwMode="auto">
            <a:xfrm>
              <a:off x="3549286" y="4931878"/>
              <a:ext cx="63797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I</a:t>
              </a: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12a 12b </a:t>
              </a: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9c</a:t>
              </a: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4b </a:t>
              </a: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26a</a:t>
              </a: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8d 2a </a:t>
              </a:r>
              <a:r>
                <a:rPr kumimoji="0" lang="es-MX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53" name="Rectángulo 99"/>
            <p:cNvSpPr>
              <a:spLocks noChangeArrowheads="1"/>
            </p:cNvSpPr>
            <p:nvPr/>
          </p:nvSpPr>
          <p:spPr bwMode="auto">
            <a:xfrm>
              <a:off x="3381080" y="4056343"/>
              <a:ext cx="7938254" cy="83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simplificando la oración anterior, queda</a:t>
              </a:r>
            </a:p>
          </p:txBody>
        </p:sp>
      </p:grpSp>
      <p:grpSp>
        <p:nvGrpSpPr>
          <p:cNvPr id="120" name="Grupo 119"/>
          <p:cNvGrpSpPr/>
          <p:nvPr/>
        </p:nvGrpSpPr>
        <p:grpSpPr>
          <a:xfrm>
            <a:off x="143750" y="4059859"/>
            <a:ext cx="4135563" cy="2367469"/>
            <a:chOff x="4637360" y="3279625"/>
            <a:chExt cx="3539989" cy="2367469"/>
          </a:xfrm>
        </p:grpSpPr>
        <p:cxnSp>
          <p:nvCxnSpPr>
            <p:cNvPr id="77" name="Conector recto 76"/>
            <p:cNvCxnSpPr>
              <a:cxnSpLocks/>
            </p:cNvCxnSpPr>
            <p:nvPr/>
          </p:nvCxnSpPr>
          <p:spPr>
            <a:xfrm>
              <a:off x="5005962" y="3536928"/>
              <a:ext cx="917382" cy="699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cto 77"/>
            <p:cNvCxnSpPr>
              <a:cxnSpLocks/>
            </p:cNvCxnSpPr>
            <p:nvPr/>
          </p:nvCxnSpPr>
          <p:spPr>
            <a:xfrm>
              <a:off x="5897436" y="3518749"/>
              <a:ext cx="0" cy="105298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upo 78"/>
            <p:cNvGrpSpPr>
              <a:grpSpLocks/>
            </p:cNvGrpSpPr>
            <p:nvPr/>
          </p:nvGrpSpPr>
          <p:grpSpPr bwMode="auto">
            <a:xfrm>
              <a:off x="5104884" y="4559149"/>
              <a:ext cx="792552" cy="16781"/>
              <a:chOff x="5014913" y="3867150"/>
              <a:chExt cx="1068387" cy="19050"/>
            </a:xfrm>
          </p:grpSpPr>
          <p:cxnSp>
            <p:nvCxnSpPr>
              <p:cNvPr id="80" name="Conector recto 79"/>
              <p:cNvCxnSpPr/>
              <p:nvPr/>
            </p:nvCxnSpPr>
            <p:spPr>
              <a:xfrm flipH="1">
                <a:off x="5761038" y="3867150"/>
                <a:ext cx="322262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recto 80"/>
              <p:cNvCxnSpPr>
                <a:cxnSpLocks/>
              </p:cNvCxnSpPr>
              <p:nvPr/>
            </p:nvCxnSpPr>
            <p:spPr>
              <a:xfrm flipH="1">
                <a:off x="5014913" y="3867150"/>
                <a:ext cx="407987" cy="1905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ector recto 81"/>
              <p:cNvCxnSpPr/>
              <p:nvPr/>
            </p:nvCxnSpPr>
            <p:spPr>
              <a:xfrm flipH="1">
                <a:off x="5422900" y="3867150"/>
                <a:ext cx="338138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3" name="Conector recto 82"/>
            <p:cNvCxnSpPr/>
            <p:nvPr/>
          </p:nvCxnSpPr>
          <p:spPr>
            <a:xfrm>
              <a:off x="5104884" y="4571735"/>
              <a:ext cx="0" cy="43350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Grupo 83"/>
            <p:cNvGrpSpPr>
              <a:grpSpLocks/>
            </p:cNvGrpSpPr>
            <p:nvPr/>
          </p:nvGrpSpPr>
          <p:grpSpPr bwMode="auto">
            <a:xfrm>
              <a:off x="5104884" y="5017820"/>
              <a:ext cx="2515441" cy="29367"/>
              <a:chOff x="5014913" y="4387850"/>
              <a:chExt cx="3390900" cy="33338"/>
            </a:xfrm>
          </p:grpSpPr>
          <p:cxnSp>
            <p:nvCxnSpPr>
              <p:cNvPr id="85" name="Conector recto 84"/>
              <p:cNvCxnSpPr>
                <a:cxnSpLocks/>
              </p:cNvCxnSpPr>
              <p:nvPr/>
            </p:nvCxnSpPr>
            <p:spPr>
              <a:xfrm>
                <a:off x="5014913" y="4387850"/>
                <a:ext cx="1435100" cy="2381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ector recto 85"/>
              <p:cNvCxnSpPr>
                <a:cxnSpLocks/>
              </p:cNvCxnSpPr>
              <p:nvPr/>
            </p:nvCxnSpPr>
            <p:spPr>
              <a:xfrm>
                <a:off x="6450013" y="4411663"/>
                <a:ext cx="1955800" cy="9525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7" name="Conector recto 86"/>
            <p:cNvCxnSpPr>
              <a:cxnSpLocks/>
            </p:cNvCxnSpPr>
            <p:nvPr/>
          </p:nvCxnSpPr>
          <p:spPr>
            <a:xfrm flipH="1" flipV="1">
              <a:off x="7609726" y="4262691"/>
              <a:ext cx="10599" cy="75512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cto 87"/>
            <p:cNvCxnSpPr>
              <a:cxnSpLocks/>
            </p:cNvCxnSpPr>
            <p:nvPr/>
          </p:nvCxnSpPr>
          <p:spPr>
            <a:xfrm>
              <a:off x="7609726" y="4264089"/>
              <a:ext cx="187245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Grupo 75"/>
            <p:cNvGrpSpPr>
              <a:grpSpLocks/>
            </p:cNvGrpSpPr>
            <p:nvPr/>
          </p:nvGrpSpPr>
          <p:grpSpPr bwMode="auto">
            <a:xfrm>
              <a:off x="4637360" y="3279625"/>
              <a:ext cx="3539989" cy="2367469"/>
              <a:chOff x="4900072" y="4453890"/>
              <a:chExt cx="4772683" cy="2687637"/>
            </a:xfrm>
          </p:grpSpPr>
          <p:grpSp>
            <p:nvGrpSpPr>
              <p:cNvPr id="90" name="Grupo 2"/>
              <p:cNvGrpSpPr>
                <a:grpSpLocks/>
              </p:cNvGrpSpPr>
              <p:nvPr/>
            </p:nvGrpSpPr>
            <p:grpSpPr bwMode="auto">
              <a:xfrm>
                <a:off x="4900072" y="4453890"/>
                <a:ext cx="4772683" cy="2687637"/>
                <a:chOff x="323513" y="898795"/>
                <a:chExt cx="4773003" cy="2688467"/>
              </a:xfrm>
            </p:grpSpPr>
            <p:cxnSp>
              <p:nvCxnSpPr>
                <p:cNvPr id="92" name="Conector: angular 91"/>
                <p:cNvCxnSpPr>
                  <a:cxnSpLocks/>
                </p:cNvCxnSpPr>
                <p:nvPr/>
              </p:nvCxnSpPr>
              <p:spPr>
                <a:xfrm>
                  <a:off x="787158" y="970254"/>
                  <a:ext cx="2716770" cy="1097302"/>
                </a:xfrm>
                <a:prstGeom prst="bentConnector3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ector: angular 92"/>
                <p:cNvCxnSpPr>
                  <a:cxnSpLocks/>
                </p:cNvCxnSpPr>
                <p:nvPr/>
              </p:nvCxnSpPr>
              <p:spPr>
                <a:xfrm rot="16200000" flipV="1">
                  <a:off x="2799690" y="1336322"/>
                  <a:ext cx="717772" cy="716110"/>
                </a:xfrm>
                <a:prstGeom prst="bentConnector3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Conector: angular 93"/>
                <p:cNvCxnSpPr>
                  <a:cxnSpLocks/>
                </p:cNvCxnSpPr>
                <p:nvPr/>
              </p:nvCxnSpPr>
              <p:spPr>
                <a:xfrm flipV="1">
                  <a:off x="2146337" y="982958"/>
                  <a:ext cx="2469069" cy="0"/>
                </a:xfrm>
                <a:prstGeom prst="bentConnector3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Conector: angular 94"/>
                <p:cNvCxnSpPr>
                  <a:cxnSpLocks/>
                </p:cNvCxnSpPr>
                <p:nvPr/>
              </p:nvCxnSpPr>
              <p:spPr>
                <a:xfrm rot="5400000">
                  <a:off x="3466527" y="1531639"/>
                  <a:ext cx="1683270" cy="585907"/>
                </a:xfrm>
                <a:prstGeom prst="bentConnector3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ector recto 95"/>
                <p:cNvCxnSpPr>
                  <a:cxnSpLocks/>
                </p:cNvCxnSpPr>
                <p:nvPr/>
              </p:nvCxnSpPr>
              <p:spPr>
                <a:xfrm flipH="1">
                  <a:off x="1160297" y="2624940"/>
                  <a:ext cx="2854910" cy="41288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Conector: angular 96"/>
                <p:cNvCxnSpPr>
                  <a:cxnSpLocks/>
                </p:cNvCxnSpPr>
                <p:nvPr/>
              </p:nvCxnSpPr>
              <p:spPr>
                <a:xfrm flipV="1">
                  <a:off x="787158" y="1399011"/>
                  <a:ext cx="1108302" cy="7940"/>
                </a:xfrm>
                <a:prstGeom prst="bentConnector3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Conector: angular 97"/>
                <p:cNvCxnSpPr/>
                <p:nvPr/>
              </p:nvCxnSpPr>
              <p:spPr>
                <a:xfrm rot="5400000">
                  <a:off x="1512752" y="1778542"/>
                  <a:ext cx="797171" cy="12703"/>
                </a:xfrm>
                <a:prstGeom prst="bentConnector3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Conector: angular 98"/>
                <p:cNvCxnSpPr/>
                <p:nvPr/>
              </p:nvCxnSpPr>
              <p:spPr>
                <a:xfrm rot="16200000" flipH="1">
                  <a:off x="749007" y="1445102"/>
                  <a:ext cx="822579" cy="746278"/>
                </a:xfrm>
                <a:prstGeom prst="bentConnector3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Conector recto 99"/>
                <p:cNvCxnSpPr>
                  <a:cxnSpLocks/>
                </p:cNvCxnSpPr>
                <p:nvPr/>
              </p:nvCxnSpPr>
              <p:spPr>
                <a:xfrm>
                  <a:off x="787158" y="1818241"/>
                  <a:ext cx="0" cy="129103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Conector recto 100"/>
                <p:cNvCxnSpPr>
                  <a:cxnSpLocks/>
                </p:cNvCxnSpPr>
                <p:nvPr/>
              </p:nvCxnSpPr>
              <p:spPr>
                <a:xfrm flipV="1">
                  <a:off x="774455" y="2177127"/>
                  <a:ext cx="385842" cy="1588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Conector recto 101"/>
                <p:cNvCxnSpPr/>
                <p:nvPr/>
              </p:nvCxnSpPr>
              <p:spPr>
                <a:xfrm>
                  <a:off x="787158" y="3109277"/>
                  <a:ext cx="1359178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Conector recto 102"/>
                <p:cNvCxnSpPr/>
                <p:nvPr/>
              </p:nvCxnSpPr>
              <p:spPr>
                <a:xfrm>
                  <a:off x="2800521" y="3109277"/>
                  <a:ext cx="1800594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Conector recto 103"/>
                <p:cNvCxnSpPr>
                  <a:cxnSpLocks/>
                </p:cNvCxnSpPr>
                <p:nvPr/>
              </p:nvCxnSpPr>
              <p:spPr>
                <a:xfrm flipV="1">
                  <a:off x="4601114" y="2229531"/>
                  <a:ext cx="0" cy="87974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Conector recto 104"/>
                <p:cNvCxnSpPr>
                  <a:cxnSpLocks/>
                </p:cNvCxnSpPr>
                <p:nvPr/>
              </p:nvCxnSpPr>
              <p:spPr>
                <a:xfrm flipH="1">
                  <a:off x="782395" y="3109277"/>
                  <a:ext cx="4763" cy="46369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ector recto 105"/>
                <p:cNvCxnSpPr/>
                <p:nvPr/>
              </p:nvCxnSpPr>
              <p:spPr>
                <a:xfrm flipV="1">
                  <a:off x="787158" y="3558678"/>
                  <a:ext cx="3828247" cy="28584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ector recto 106"/>
                <p:cNvCxnSpPr/>
                <p:nvPr/>
              </p:nvCxnSpPr>
              <p:spPr>
                <a:xfrm>
                  <a:off x="4615405" y="3109277"/>
                  <a:ext cx="0" cy="43987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8" name="CuadroTexto 20"/>
                <p:cNvSpPr txBox="1">
                  <a:spLocks noChangeArrowheads="1"/>
                </p:cNvSpPr>
                <p:nvPr/>
              </p:nvSpPr>
              <p:spPr bwMode="auto">
                <a:xfrm>
                  <a:off x="323513" y="898795"/>
                  <a:ext cx="1168304" cy="4618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altLang="es-MX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I</a:t>
                  </a:r>
                  <a:r>
                    <a:rPr kumimoji="0" lang="es-MX" altLang="es-MX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nicio</a:t>
                  </a:r>
                </a:p>
              </p:txBody>
            </p:sp>
            <p:sp>
              <p:nvSpPr>
                <p:cNvPr id="109" name="CuadroTexto 21"/>
                <p:cNvSpPr txBox="1">
                  <a:spLocks noChangeArrowheads="1"/>
                </p:cNvSpPr>
                <p:nvPr/>
              </p:nvSpPr>
              <p:spPr bwMode="auto">
                <a:xfrm>
                  <a:off x="4086921" y="1770346"/>
                  <a:ext cx="1009595" cy="4617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altLang="es-MX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F</a:t>
                  </a:r>
                  <a:r>
                    <a:rPr kumimoji="0" lang="es-MX" altLang="es-MX" sz="2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inal</a:t>
                  </a:r>
                </a:p>
              </p:txBody>
            </p:sp>
          </p:grpSp>
          <p:cxnSp>
            <p:nvCxnSpPr>
              <p:cNvPr id="91" name="Conector recto 90"/>
              <p:cNvCxnSpPr/>
              <p:nvPr/>
            </p:nvCxnSpPr>
            <p:spPr>
              <a:xfrm>
                <a:off x="7376913" y="4890452"/>
                <a:ext cx="156549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187003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upo 80"/>
          <p:cNvGrpSpPr>
            <a:grpSpLocks/>
          </p:cNvGrpSpPr>
          <p:nvPr/>
        </p:nvGrpSpPr>
        <p:grpSpPr bwMode="auto">
          <a:xfrm>
            <a:off x="184150" y="417513"/>
            <a:ext cx="5307013" cy="2199515"/>
            <a:chOff x="317500" y="4098925"/>
            <a:chExt cx="5307013" cy="2697223"/>
          </a:xfrm>
        </p:grpSpPr>
        <p:sp>
          <p:nvSpPr>
            <p:cNvPr id="25609" name="CuadroTexto 42"/>
            <p:cNvSpPr txBox="1">
              <a:spLocks noChangeArrowheads="1"/>
            </p:cNvSpPr>
            <p:nvPr/>
          </p:nvSpPr>
          <p:spPr bwMode="auto">
            <a:xfrm>
              <a:off x="606425" y="4411663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12a</a:t>
              </a:r>
            </a:p>
          </p:txBody>
        </p:sp>
        <p:sp>
          <p:nvSpPr>
            <p:cNvPr id="25610" name="CuadroTexto 43"/>
            <p:cNvSpPr txBox="1">
              <a:spLocks noChangeArrowheads="1"/>
            </p:cNvSpPr>
            <p:nvPr/>
          </p:nvSpPr>
          <p:spPr bwMode="auto">
            <a:xfrm>
              <a:off x="1136650" y="4422775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12b</a:t>
              </a:r>
            </a:p>
          </p:txBody>
        </p:sp>
        <p:sp>
          <p:nvSpPr>
            <p:cNvPr id="25611" name="CuadroTexto 45"/>
            <p:cNvSpPr txBox="1">
              <a:spLocks noChangeArrowheads="1"/>
            </p:cNvSpPr>
            <p:nvPr/>
          </p:nvSpPr>
          <p:spPr bwMode="auto">
            <a:xfrm>
              <a:off x="1665288" y="4422775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3c</a:t>
              </a:r>
            </a:p>
          </p:txBody>
        </p:sp>
        <p:sp>
          <p:nvSpPr>
            <p:cNvPr id="25612" name="CuadroTexto 46"/>
            <p:cNvSpPr txBox="1">
              <a:spLocks noChangeArrowheads="1"/>
            </p:cNvSpPr>
            <p:nvPr/>
          </p:nvSpPr>
          <p:spPr bwMode="auto">
            <a:xfrm>
              <a:off x="2243138" y="4411663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8d</a:t>
              </a:r>
            </a:p>
          </p:txBody>
        </p:sp>
        <p:sp>
          <p:nvSpPr>
            <p:cNvPr id="25613" name="CuadroTexto 42"/>
            <p:cNvSpPr txBox="1">
              <a:spLocks noChangeArrowheads="1"/>
            </p:cNvSpPr>
            <p:nvPr/>
          </p:nvSpPr>
          <p:spPr bwMode="auto">
            <a:xfrm>
              <a:off x="2851150" y="4410075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8c</a:t>
              </a:r>
            </a:p>
          </p:txBody>
        </p:sp>
        <p:sp>
          <p:nvSpPr>
            <p:cNvPr id="25614" name="CuadroTexto 43"/>
            <p:cNvSpPr txBox="1">
              <a:spLocks noChangeArrowheads="1"/>
            </p:cNvSpPr>
            <p:nvPr/>
          </p:nvSpPr>
          <p:spPr bwMode="auto">
            <a:xfrm>
              <a:off x="3381375" y="4421188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8a</a:t>
              </a:r>
            </a:p>
          </p:txBody>
        </p:sp>
        <p:sp>
          <p:nvSpPr>
            <p:cNvPr id="25615" name="CuadroTexto 45"/>
            <p:cNvSpPr txBox="1">
              <a:spLocks noChangeArrowheads="1"/>
            </p:cNvSpPr>
            <p:nvPr/>
          </p:nvSpPr>
          <p:spPr bwMode="auto">
            <a:xfrm>
              <a:off x="3910013" y="4421188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8b</a:t>
              </a:r>
            </a:p>
          </p:txBody>
        </p:sp>
        <p:sp>
          <p:nvSpPr>
            <p:cNvPr id="25616" name="CuadroTexto 42"/>
            <p:cNvSpPr txBox="1">
              <a:spLocks noChangeArrowheads="1"/>
            </p:cNvSpPr>
            <p:nvPr/>
          </p:nvSpPr>
          <p:spPr bwMode="auto">
            <a:xfrm>
              <a:off x="554038" y="4859338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3c</a:t>
              </a:r>
            </a:p>
          </p:txBody>
        </p:sp>
        <p:sp>
          <p:nvSpPr>
            <p:cNvPr id="25617" name="CuadroTexto 43"/>
            <p:cNvSpPr txBox="1">
              <a:spLocks noChangeArrowheads="1"/>
            </p:cNvSpPr>
            <p:nvPr/>
          </p:nvSpPr>
          <p:spPr bwMode="auto">
            <a:xfrm>
              <a:off x="1084263" y="4870450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3d</a:t>
              </a:r>
            </a:p>
          </p:txBody>
        </p:sp>
        <p:sp>
          <p:nvSpPr>
            <p:cNvPr id="25618" name="CuadroTexto 45"/>
            <p:cNvSpPr txBox="1">
              <a:spLocks noChangeArrowheads="1"/>
            </p:cNvSpPr>
            <p:nvPr/>
          </p:nvSpPr>
          <p:spPr bwMode="auto">
            <a:xfrm>
              <a:off x="1612900" y="4870450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4c</a:t>
              </a:r>
            </a:p>
          </p:txBody>
        </p:sp>
        <p:sp>
          <p:nvSpPr>
            <p:cNvPr id="25619" name="CuadroTexto 46"/>
            <p:cNvSpPr txBox="1">
              <a:spLocks noChangeArrowheads="1"/>
            </p:cNvSpPr>
            <p:nvPr/>
          </p:nvSpPr>
          <p:spPr bwMode="auto">
            <a:xfrm>
              <a:off x="2190750" y="48593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4a</a:t>
              </a:r>
            </a:p>
          </p:txBody>
        </p:sp>
        <p:sp>
          <p:nvSpPr>
            <p:cNvPr id="25620" name="CuadroTexto 42"/>
            <p:cNvSpPr txBox="1">
              <a:spLocks noChangeArrowheads="1"/>
            </p:cNvSpPr>
            <p:nvPr/>
          </p:nvSpPr>
          <p:spPr bwMode="auto">
            <a:xfrm>
              <a:off x="2798763" y="4857750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3b</a:t>
              </a:r>
            </a:p>
          </p:txBody>
        </p:sp>
        <p:sp>
          <p:nvSpPr>
            <p:cNvPr id="25621" name="CuadroTexto 46"/>
            <p:cNvSpPr txBox="1">
              <a:spLocks noChangeArrowheads="1"/>
            </p:cNvSpPr>
            <p:nvPr/>
          </p:nvSpPr>
          <p:spPr bwMode="auto">
            <a:xfrm>
              <a:off x="547688" y="5418138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3c</a:t>
              </a:r>
            </a:p>
          </p:txBody>
        </p:sp>
        <p:sp>
          <p:nvSpPr>
            <p:cNvPr id="25622" name="CuadroTexto 42"/>
            <p:cNvSpPr txBox="1">
              <a:spLocks noChangeArrowheads="1"/>
            </p:cNvSpPr>
            <p:nvPr/>
          </p:nvSpPr>
          <p:spPr bwMode="auto">
            <a:xfrm>
              <a:off x="1073150" y="54308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4b</a:t>
              </a:r>
            </a:p>
          </p:txBody>
        </p:sp>
        <p:sp>
          <p:nvSpPr>
            <p:cNvPr id="25623" name="CuadroTexto 43"/>
            <p:cNvSpPr txBox="1">
              <a:spLocks noChangeArrowheads="1"/>
            </p:cNvSpPr>
            <p:nvPr/>
          </p:nvSpPr>
          <p:spPr bwMode="auto">
            <a:xfrm>
              <a:off x="1511300" y="5429250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12a</a:t>
              </a:r>
            </a:p>
          </p:txBody>
        </p:sp>
        <p:sp>
          <p:nvSpPr>
            <p:cNvPr id="25624" name="CuadroTexto 45"/>
            <p:cNvSpPr txBox="1">
              <a:spLocks noChangeArrowheads="1"/>
            </p:cNvSpPr>
            <p:nvPr/>
          </p:nvSpPr>
          <p:spPr bwMode="auto">
            <a:xfrm>
              <a:off x="2132013" y="5441950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1" i="0" u="sng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4b</a:t>
              </a:r>
            </a:p>
          </p:txBody>
        </p:sp>
        <p:sp>
          <p:nvSpPr>
            <p:cNvPr id="25625" name="CuadroTexto 46"/>
            <p:cNvSpPr txBox="1">
              <a:spLocks noChangeArrowheads="1"/>
            </p:cNvSpPr>
            <p:nvPr/>
          </p:nvSpPr>
          <p:spPr bwMode="auto">
            <a:xfrm>
              <a:off x="2638425" y="54689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14c</a:t>
              </a:r>
            </a:p>
          </p:txBody>
        </p:sp>
        <p:sp>
          <p:nvSpPr>
            <p:cNvPr id="25626" name="CuadroTexto 42"/>
            <p:cNvSpPr txBox="1">
              <a:spLocks noChangeArrowheads="1"/>
            </p:cNvSpPr>
            <p:nvPr/>
          </p:nvSpPr>
          <p:spPr bwMode="auto">
            <a:xfrm>
              <a:off x="3225800" y="54308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14a</a:t>
              </a:r>
            </a:p>
          </p:txBody>
        </p:sp>
        <p:sp>
          <p:nvSpPr>
            <p:cNvPr id="25627" name="CuadroTexto 46"/>
            <p:cNvSpPr txBox="1">
              <a:spLocks noChangeArrowheads="1"/>
            </p:cNvSpPr>
            <p:nvPr/>
          </p:nvSpPr>
          <p:spPr bwMode="auto">
            <a:xfrm>
              <a:off x="3841750" y="54435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16a</a:t>
              </a:r>
            </a:p>
          </p:txBody>
        </p:sp>
        <p:sp>
          <p:nvSpPr>
            <p:cNvPr id="25628" name="CuadroTexto 42"/>
            <p:cNvSpPr txBox="1">
              <a:spLocks noChangeArrowheads="1"/>
            </p:cNvSpPr>
            <p:nvPr/>
          </p:nvSpPr>
          <p:spPr bwMode="auto">
            <a:xfrm>
              <a:off x="4368800" y="5456238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16c</a:t>
              </a:r>
            </a:p>
          </p:txBody>
        </p:sp>
        <p:sp>
          <p:nvSpPr>
            <p:cNvPr id="25629" name="CuadroTexto 43"/>
            <p:cNvSpPr txBox="1">
              <a:spLocks noChangeArrowheads="1"/>
            </p:cNvSpPr>
            <p:nvPr/>
          </p:nvSpPr>
          <p:spPr bwMode="auto">
            <a:xfrm>
              <a:off x="4846638" y="5468938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1" i="0" u="sng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4d</a:t>
              </a:r>
            </a:p>
          </p:txBody>
        </p:sp>
        <p:sp>
          <p:nvSpPr>
            <p:cNvPr id="25630" name="CuadroTexto 45"/>
            <p:cNvSpPr txBox="1">
              <a:spLocks noChangeArrowheads="1"/>
            </p:cNvSpPr>
            <p:nvPr/>
          </p:nvSpPr>
          <p:spPr bwMode="auto">
            <a:xfrm>
              <a:off x="590550" y="5999163"/>
              <a:ext cx="7778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14a</a:t>
              </a:r>
            </a:p>
          </p:txBody>
        </p:sp>
        <p:sp>
          <p:nvSpPr>
            <p:cNvPr id="25631" name="CuadroTexto 46"/>
            <p:cNvSpPr txBox="1">
              <a:spLocks noChangeArrowheads="1"/>
            </p:cNvSpPr>
            <p:nvPr/>
          </p:nvSpPr>
          <p:spPr bwMode="auto">
            <a:xfrm>
              <a:off x="1168400" y="5988050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8d</a:t>
              </a:r>
            </a:p>
          </p:txBody>
        </p:sp>
        <p:sp>
          <p:nvSpPr>
            <p:cNvPr id="25632" name="CuadroTexto 42"/>
            <p:cNvSpPr txBox="1">
              <a:spLocks noChangeArrowheads="1"/>
            </p:cNvSpPr>
            <p:nvPr/>
          </p:nvSpPr>
          <p:spPr bwMode="auto">
            <a:xfrm>
              <a:off x="1684338" y="5988050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2a</a:t>
              </a:r>
            </a:p>
          </p:txBody>
        </p:sp>
        <p:sp>
          <p:nvSpPr>
            <p:cNvPr id="25633" name="CuadroTexto 42"/>
            <p:cNvSpPr txBox="1">
              <a:spLocks noChangeArrowheads="1"/>
            </p:cNvSpPr>
            <p:nvPr/>
          </p:nvSpPr>
          <p:spPr bwMode="auto">
            <a:xfrm>
              <a:off x="317500" y="4098925"/>
              <a:ext cx="7794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</a:t>
              </a:r>
              <a:r>
                <a:rPr kumimoji="0" lang="es-MX" altLang="es-MX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I</a:t>
              </a:r>
            </a:p>
          </p:txBody>
        </p:sp>
        <p:sp>
          <p:nvSpPr>
            <p:cNvPr id="25634" name="CuadroTexto 42"/>
            <p:cNvSpPr txBox="1">
              <a:spLocks noChangeArrowheads="1"/>
            </p:cNvSpPr>
            <p:nvPr/>
          </p:nvSpPr>
          <p:spPr bwMode="auto">
            <a:xfrm>
              <a:off x="388938" y="6396038"/>
              <a:ext cx="77946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F</a:t>
              </a:r>
            </a:p>
          </p:txBody>
        </p:sp>
      </p:grpSp>
      <p:sp>
        <p:nvSpPr>
          <p:cNvPr id="108" name="CuadroTexto 66"/>
          <p:cNvSpPr txBox="1">
            <a:spLocks noChangeArrowheads="1"/>
          </p:cNvSpPr>
          <p:nvPr/>
        </p:nvSpPr>
        <p:spPr bwMode="auto">
          <a:xfrm>
            <a:off x="184150" y="36513"/>
            <a:ext cx="58661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Ahora, si observamos el número de forma</a:t>
            </a:r>
          </a:p>
        </p:txBody>
      </p:sp>
      <p:sp>
        <p:nvSpPr>
          <p:cNvPr id="109" name="CuadroTexto 66"/>
          <p:cNvSpPr txBox="1">
            <a:spLocks noChangeArrowheads="1"/>
          </p:cNvSpPr>
          <p:nvPr/>
        </p:nvSpPr>
        <p:spPr bwMode="auto">
          <a:xfrm>
            <a:off x="174624" y="4204553"/>
            <a:ext cx="87169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Y También es equivalente a la siguiente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oración en un lenguaje de Trayectoria</a:t>
            </a:r>
          </a:p>
        </p:txBody>
      </p:sp>
      <p:sp>
        <p:nvSpPr>
          <p:cNvPr id="23557" name="Rectángulo 114"/>
          <p:cNvSpPr>
            <a:spLocks noChangeArrowheads="1"/>
          </p:cNvSpPr>
          <p:nvPr/>
        </p:nvSpPr>
        <p:spPr bwMode="auto">
          <a:xfrm>
            <a:off x="50800" y="5170975"/>
            <a:ext cx="89076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000" b="1" i="0" u="none" strike="noStrike" kern="1200" cap="none" spc="0" normalizeH="0" baseline="0" noProof="0" dirty="0">
                <a:ln w="22225">
                  <a:solidFill>
                    <a:srgbClr val="3333CC"/>
                  </a:solidFill>
                  <a:prstDash val="solid"/>
                </a:ln>
                <a:solidFill>
                  <a:srgbClr val="3333CC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rgbClr val="00CC99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3c 8d 8c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8a 8b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3d 4c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4a 3b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4b 12a </a:t>
            </a:r>
            <a:r>
              <a:rPr kumimoji="0" lang="es-MX" altLang="es-MX" sz="20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14a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16a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16c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4d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14a 8d 2a </a:t>
            </a:r>
            <a:r>
              <a:rPr kumimoji="0" lang="es-MX" altLang="es-MX" sz="2000" b="1" i="0" u="none" strike="noStrike" kern="1200" cap="none" spc="0" normalizeH="0" baseline="0" noProof="0" dirty="0">
                <a:ln w="22225">
                  <a:solidFill>
                    <a:srgbClr val="3333CC"/>
                  </a:solidFill>
                  <a:prstDash val="solid"/>
                </a:ln>
                <a:solidFill>
                  <a:srgbClr val="3333CC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  <a:endParaRPr kumimoji="0" lang="es-MX" altLang="es-MX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 rad="63500">
                  <a:srgbClr val="00CC99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5606" name="Rectángulo 115"/>
          <p:cNvSpPr>
            <a:spLocks noChangeArrowheads="1"/>
          </p:cNvSpPr>
          <p:nvPr/>
        </p:nvSpPr>
        <p:spPr bwMode="auto">
          <a:xfrm>
            <a:off x="531813" y="6145213"/>
            <a:ext cx="83597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Sistemas Evolutivo de lenguajes de Trayectoria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hlinkClick r:id="rId3"/>
              </a:rPr>
              <a:t>www.fgalindosoria.com/eac/evolucion/sistemas_evolutivos_lenguajes_trayectoria/sist_evol_leng_trayectoria.pdf</a:t>
            </a:r>
            <a:endParaRPr kumimoji="0" lang="es-MX" altLang="es-MX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117" name="CuadroTexto 66"/>
          <p:cNvSpPr txBox="1">
            <a:spLocks noChangeArrowheads="1"/>
          </p:cNvSpPr>
          <p:nvPr/>
        </p:nvSpPr>
        <p:spPr bwMode="auto">
          <a:xfrm>
            <a:off x="22224" y="5592422"/>
            <a:ext cx="6202546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Donde </a:t>
            </a:r>
            <a:r>
              <a:rPr kumimoji="0" lang="es-MX" altLang="es-MX" sz="2200" b="1" i="0" u="none" strike="noStrike" kern="1200" cap="none" spc="0" normalizeH="0" baseline="0" noProof="0" dirty="0">
                <a:ln w="22225">
                  <a:solidFill>
                    <a:srgbClr val="3333CC"/>
                  </a:solidFill>
                  <a:prstDash val="solid"/>
                </a:ln>
                <a:solidFill>
                  <a:srgbClr val="3333CC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y </a:t>
            </a:r>
            <a:r>
              <a:rPr kumimoji="0" lang="es-MX" altLang="es-MX" sz="2200" b="1" i="0" u="none" strike="noStrike" kern="1200" cap="none" spc="0" normalizeH="0" baseline="0" noProof="0" dirty="0">
                <a:ln w="22225">
                  <a:solidFill>
                    <a:srgbClr val="3333CC"/>
                  </a:solidFill>
                  <a:prstDash val="solid"/>
                </a:ln>
                <a:solidFill>
                  <a:srgbClr val="3333CC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se conocen como rutinas semánticas</a:t>
            </a:r>
          </a:p>
        </p:txBody>
      </p:sp>
      <p:sp>
        <p:nvSpPr>
          <p:cNvPr id="25608" name="Rectángulo 1"/>
          <p:cNvSpPr>
            <a:spLocks noChangeArrowheads="1"/>
          </p:cNvSpPr>
          <p:nvPr/>
        </p:nvSpPr>
        <p:spPr bwMode="auto">
          <a:xfrm>
            <a:off x="45243" y="2672412"/>
            <a:ext cx="879439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Se puede ver que se parece al código de un programa, como por ejemplo en: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Pseudocodigo</a:t>
            </a: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, C++, Java ….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257425" y="3547185"/>
            <a:ext cx="6484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O a una lista de vectores con magnitud y dirección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826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9" grpId="0"/>
      <p:bldP spid="23557" grpId="0"/>
      <p:bldP spid="117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ángulo 1"/>
          <p:cNvSpPr>
            <a:spLocks noChangeArrowheads="1"/>
          </p:cNvSpPr>
          <p:nvPr/>
        </p:nvSpPr>
        <p:spPr bwMode="auto">
          <a:xfrm>
            <a:off x="103188" y="93663"/>
            <a:ext cx="50609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Recorrido de laberintos con ciclos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Esto se presenta cuando al recorrer el laberinto se llega a algún punto ya visitado anteriormente como se ve en la imagen lateral</a:t>
            </a:r>
          </a:p>
        </p:txBody>
      </p:sp>
      <p:sp>
        <p:nvSpPr>
          <p:cNvPr id="48" name="Rectángulo 47"/>
          <p:cNvSpPr/>
          <p:nvPr/>
        </p:nvSpPr>
        <p:spPr>
          <a:xfrm>
            <a:off x="19050" y="2513013"/>
            <a:ext cx="5946775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primer es integrar el recorrido a la oración (esto funciona cuando se esta recorriendo un espacio que contienen además objetos o cosas importantes para el sistema) </a:t>
            </a:r>
            <a:endParaRPr kumimoji="0" lang="es-MX" sz="2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ángulo 78"/>
          <p:cNvSpPr>
            <a:spLocks noChangeArrowheads="1"/>
          </p:cNvSpPr>
          <p:nvPr/>
        </p:nvSpPr>
        <p:spPr bwMode="auto">
          <a:xfrm>
            <a:off x="53975" y="4114800"/>
            <a:ext cx="36814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otra consiste en ignorar completamente la trayectoria problema, </a:t>
            </a:r>
          </a:p>
        </p:txBody>
      </p:sp>
      <p:sp>
        <p:nvSpPr>
          <p:cNvPr id="80" name="Rectángulo 79"/>
          <p:cNvSpPr>
            <a:spLocks noChangeArrowheads="1"/>
          </p:cNvSpPr>
          <p:nvPr/>
        </p:nvSpPr>
        <p:spPr bwMode="auto">
          <a:xfrm>
            <a:off x="79374" y="2025650"/>
            <a:ext cx="70437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este caso el seguidor de laberintos tiene 2 opciones, 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3309959" y="139383"/>
            <a:ext cx="5667334" cy="6296976"/>
            <a:chOff x="3476666" y="138748"/>
            <a:chExt cx="5667332" cy="6296976"/>
          </a:xfrm>
        </p:grpSpPr>
        <p:grpSp>
          <p:nvGrpSpPr>
            <p:cNvPr id="93187" name="Grupo 185"/>
            <p:cNvGrpSpPr>
              <a:grpSpLocks/>
            </p:cNvGrpSpPr>
            <p:nvPr/>
          </p:nvGrpSpPr>
          <p:grpSpPr bwMode="auto">
            <a:xfrm>
              <a:off x="5807074" y="138748"/>
              <a:ext cx="3336924" cy="1976437"/>
              <a:chOff x="6035635" y="57387"/>
              <a:chExt cx="2918840" cy="1710423"/>
            </a:xfrm>
          </p:grpSpPr>
          <p:cxnSp>
            <p:nvCxnSpPr>
              <p:cNvPr id="6" name="Conector: angular 5"/>
              <p:cNvCxnSpPr>
                <a:cxnSpLocks/>
              </p:cNvCxnSpPr>
              <p:nvPr/>
            </p:nvCxnSpPr>
            <p:spPr bwMode="auto">
              <a:xfrm>
                <a:off x="6428610" y="102723"/>
                <a:ext cx="1623275" cy="69790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ector: angular 6"/>
              <p:cNvCxnSpPr>
                <a:cxnSpLocks/>
              </p:cNvCxnSpPr>
              <p:nvPr/>
            </p:nvCxnSpPr>
            <p:spPr bwMode="auto">
              <a:xfrm rot="16200000" flipV="1">
                <a:off x="7616240" y="349800"/>
                <a:ext cx="457486" cy="427689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: angular 7"/>
              <p:cNvCxnSpPr>
                <a:cxnSpLocks/>
              </p:cNvCxnSpPr>
              <p:nvPr/>
            </p:nvCxnSpPr>
            <p:spPr bwMode="auto">
              <a:xfrm flipV="1">
                <a:off x="7240942" y="110966"/>
                <a:ext cx="1474695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: angular 8"/>
              <p:cNvCxnSpPr>
                <a:cxnSpLocks/>
              </p:cNvCxnSpPr>
              <p:nvPr/>
            </p:nvCxnSpPr>
            <p:spPr bwMode="auto">
              <a:xfrm rot="5400000">
                <a:off x="7997233" y="471111"/>
                <a:ext cx="1070217" cy="34992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/>
              <p:cNvCxnSpPr>
                <a:cxnSpLocks/>
              </p:cNvCxnSpPr>
              <p:nvPr/>
            </p:nvCxnSpPr>
            <p:spPr bwMode="auto">
              <a:xfrm flipH="1">
                <a:off x="6652175" y="1155080"/>
                <a:ext cx="1705203" cy="2610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: angular 10"/>
              <p:cNvCxnSpPr>
                <a:cxnSpLocks/>
              </p:cNvCxnSpPr>
              <p:nvPr/>
            </p:nvCxnSpPr>
            <p:spPr bwMode="auto">
              <a:xfrm flipV="1">
                <a:off x="6428610" y="376117"/>
                <a:ext cx="662363" cy="4121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: angular 11"/>
              <p:cNvCxnSpPr/>
              <p:nvPr/>
            </p:nvCxnSpPr>
            <p:spPr bwMode="auto">
              <a:xfrm rot="5400000">
                <a:off x="6804175" y="608937"/>
                <a:ext cx="506944" cy="8332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ector recto 13"/>
              <p:cNvCxnSpPr>
                <a:cxnSpLocks/>
              </p:cNvCxnSpPr>
              <p:nvPr/>
            </p:nvCxnSpPr>
            <p:spPr bwMode="auto">
              <a:xfrm>
                <a:off x="6425833" y="380238"/>
                <a:ext cx="2777" cy="108395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cto 14"/>
              <p:cNvCxnSpPr>
                <a:cxnSpLocks/>
              </p:cNvCxnSpPr>
              <p:nvPr/>
            </p:nvCxnSpPr>
            <p:spPr bwMode="auto">
              <a:xfrm flipV="1">
                <a:off x="6421667" y="866575"/>
                <a:ext cx="411026" cy="1373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cto 15"/>
              <p:cNvCxnSpPr/>
              <p:nvPr/>
            </p:nvCxnSpPr>
            <p:spPr bwMode="auto">
              <a:xfrm>
                <a:off x="6428610" y="1464193"/>
                <a:ext cx="81233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recto 16"/>
              <p:cNvCxnSpPr/>
              <p:nvPr/>
            </p:nvCxnSpPr>
            <p:spPr bwMode="auto">
              <a:xfrm>
                <a:off x="7631139" y="1464193"/>
                <a:ext cx="107616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/>
              <p:cNvCxnSpPr>
                <a:cxnSpLocks/>
              </p:cNvCxnSpPr>
              <p:nvPr/>
            </p:nvCxnSpPr>
            <p:spPr bwMode="auto">
              <a:xfrm flipV="1">
                <a:off x="8707305" y="903669"/>
                <a:ext cx="0" cy="560524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recto 18"/>
              <p:cNvCxnSpPr>
                <a:cxnSpLocks/>
              </p:cNvCxnSpPr>
              <p:nvPr/>
            </p:nvCxnSpPr>
            <p:spPr bwMode="auto">
              <a:xfrm flipH="1">
                <a:off x="6425833" y="1464193"/>
                <a:ext cx="2777" cy="29400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cto 19"/>
              <p:cNvCxnSpPr/>
              <p:nvPr/>
            </p:nvCxnSpPr>
            <p:spPr bwMode="auto">
              <a:xfrm flipV="1">
                <a:off x="6428610" y="1749951"/>
                <a:ext cx="2287027" cy="1785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ector recto 20"/>
              <p:cNvCxnSpPr/>
              <p:nvPr/>
            </p:nvCxnSpPr>
            <p:spPr bwMode="auto">
              <a:xfrm>
                <a:off x="8715637" y="1464193"/>
                <a:ext cx="0" cy="2788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290" name="CuadroTexto 20"/>
              <p:cNvSpPr txBox="1">
                <a:spLocks noChangeArrowheads="1"/>
              </p:cNvSpPr>
              <p:nvPr/>
            </p:nvSpPr>
            <p:spPr bwMode="auto">
              <a:xfrm>
                <a:off x="6035635" y="57387"/>
                <a:ext cx="814442" cy="3196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s-MX" altLang="es-MX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ntrada</a:t>
                </a:r>
              </a:p>
            </p:txBody>
          </p:sp>
          <p:sp>
            <p:nvSpPr>
              <p:cNvPr id="93291" name="CuadroTexto 21"/>
              <p:cNvSpPr txBox="1">
                <a:spLocks noChangeArrowheads="1"/>
              </p:cNvSpPr>
              <p:nvPr/>
            </p:nvSpPr>
            <p:spPr bwMode="auto">
              <a:xfrm>
                <a:off x="8201855" y="611874"/>
                <a:ext cx="752620" cy="3196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</a:t>
                </a:r>
                <a:r>
                  <a:rPr kumimoji="0" lang="es-MX" altLang="es-MX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alida</a:t>
                </a:r>
              </a:p>
            </p:txBody>
          </p:sp>
          <p:cxnSp>
            <p:nvCxnSpPr>
              <p:cNvPr id="5" name="Conector recto 4"/>
              <p:cNvCxnSpPr/>
              <p:nvPr/>
            </p:nvCxnSpPr>
            <p:spPr bwMode="auto">
              <a:xfrm>
                <a:off x="7631139" y="334901"/>
                <a:ext cx="93591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28"/>
              <p:cNvCxnSpPr>
                <a:cxnSpLocks/>
              </p:cNvCxnSpPr>
              <p:nvPr/>
            </p:nvCxnSpPr>
            <p:spPr bwMode="auto">
              <a:xfrm flipV="1">
                <a:off x="6650786" y="641266"/>
                <a:ext cx="230508" cy="961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ector recto 31"/>
              <p:cNvCxnSpPr>
                <a:cxnSpLocks/>
              </p:cNvCxnSpPr>
              <p:nvPr/>
            </p:nvCxnSpPr>
            <p:spPr>
              <a:xfrm flipH="1">
                <a:off x="7104859" y="275826"/>
                <a:ext cx="13886" cy="707525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cto 34"/>
              <p:cNvCxnSpPr>
                <a:cxnSpLocks/>
              </p:cNvCxnSpPr>
              <p:nvPr/>
            </p:nvCxnSpPr>
            <p:spPr>
              <a:xfrm flipV="1">
                <a:off x="6452216" y="267583"/>
                <a:ext cx="669306" cy="16486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headEnd w="sm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cto 36"/>
              <p:cNvCxnSpPr/>
              <p:nvPr/>
            </p:nvCxnSpPr>
            <p:spPr>
              <a:xfrm flipH="1">
                <a:off x="6965999" y="970986"/>
                <a:ext cx="168021" cy="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ector recto 38"/>
              <p:cNvCxnSpPr/>
              <p:nvPr/>
            </p:nvCxnSpPr>
            <p:spPr>
              <a:xfrm flipV="1">
                <a:off x="6963221" y="562958"/>
                <a:ext cx="0" cy="416271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/>
              <p:cNvCxnSpPr/>
              <p:nvPr/>
            </p:nvCxnSpPr>
            <p:spPr>
              <a:xfrm flipH="1">
                <a:off x="6548030" y="562958"/>
                <a:ext cx="417969" cy="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/>
              <p:cNvCxnSpPr>
                <a:cxnSpLocks/>
              </p:cNvCxnSpPr>
              <p:nvPr/>
            </p:nvCxnSpPr>
            <p:spPr>
              <a:xfrm>
                <a:off x="6553584" y="562958"/>
                <a:ext cx="5554" cy="222561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44"/>
              <p:cNvCxnSpPr>
                <a:cxnSpLocks/>
              </p:cNvCxnSpPr>
              <p:nvPr/>
            </p:nvCxnSpPr>
            <p:spPr>
              <a:xfrm flipV="1">
                <a:off x="6553584" y="781397"/>
                <a:ext cx="413803" cy="10991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" name="Grupo 197"/>
            <p:cNvGrpSpPr>
              <a:grpSpLocks/>
            </p:cNvGrpSpPr>
            <p:nvPr/>
          </p:nvGrpSpPr>
          <p:grpSpPr bwMode="auto">
            <a:xfrm>
              <a:off x="6214691" y="4545964"/>
              <a:ext cx="2929307" cy="1889760"/>
              <a:chOff x="6214910" y="4546012"/>
              <a:chExt cx="2928758" cy="1889049"/>
            </a:xfrm>
          </p:grpSpPr>
          <p:cxnSp>
            <p:nvCxnSpPr>
              <p:cNvPr id="159" name="Conector: angular 158"/>
              <p:cNvCxnSpPr>
                <a:cxnSpLocks/>
              </p:cNvCxnSpPr>
              <p:nvPr/>
            </p:nvCxnSpPr>
            <p:spPr bwMode="auto">
              <a:xfrm>
                <a:off x="6596211" y="4581559"/>
                <a:ext cx="1679260" cy="777582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Conector: angular 159"/>
              <p:cNvCxnSpPr>
                <a:cxnSpLocks/>
              </p:cNvCxnSpPr>
              <p:nvPr/>
            </p:nvCxnSpPr>
            <p:spPr bwMode="auto">
              <a:xfrm rot="16200000" flipV="1">
                <a:off x="7808088" y="4872714"/>
                <a:ext cx="507809" cy="442829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Conector: angular 160"/>
              <p:cNvCxnSpPr>
                <a:cxnSpLocks/>
              </p:cNvCxnSpPr>
              <p:nvPr/>
            </p:nvCxnSpPr>
            <p:spPr bwMode="auto">
              <a:xfrm flipV="1">
                <a:off x="7435841" y="4591080"/>
                <a:ext cx="1526889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Conector: angular 161"/>
              <p:cNvCxnSpPr>
                <a:cxnSpLocks/>
              </p:cNvCxnSpPr>
              <p:nvPr/>
            </p:nvCxnSpPr>
            <p:spPr bwMode="auto">
              <a:xfrm rot="5400000">
                <a:off x="8176383" y="5006022"/>
                <a:ext cx="1191764" cy="361882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Conector recto 162"/>
              <p:cNvCxnSpPr>
                <a:cxnSpLocks/>
              </p:cNvCxnSpPr>
              <p:nvPr/>
            </p:nvCxnSpPr>
            <p:spPr bwMode="auto">
              <a:xfrm flipH="1">
                <a:off x="6826355" y="5752693"/>
                <a:ext cx="1764969" cy="3015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Conector: angular 163"/>
              <p:cNvCxnSpPr>
                <a:cxnSpLocks/>
              </p:cNvCxnSpPr>
              <p:nvPr/>
            </p:nvCxnSpPr>
            <p:spPr bwMode="auto">
              <a:xfrm flipV="1">
                <a:off x="6596211" y="4884658"/>
                <a:ext cx="684084" cy="634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Conector: angular 164"/>
              <p:cNvCxnSpPr/>
              <p:nvPr/>
            </p:nvCxnSpPr>
            <p:spPr bwMode="auto">
              <a:xfrm rot="5400000">
                <a:off x="6963702" y="5145702"/>
                <a:ext cx="564937" cy="7937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onector recto 165"/>
              <p:cNvCxnSpPr>
                <a:cxnSpLocks/>
              </p:cNvCxnSpPr>
              <p:nvPr/>
            </p:nvCxnSpPr>
            <p:spPr bwMode="auto">
              <a:xfrm>
                <a:off x="6593037" y="4891005"/>
                <a:ext cx="3174" cy="120604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Conector recto 166"/>
              <p:cNvCxnSpPr>
                <a:cxnSpLocks/>
              </p:cNvCxnSpPr>
              <p:nvPr/>
            </p:nvCxnSpPr>
            <p:spPr bwMode="auto">
              <a:xfrm flipV="1">
                <a:off x="6588275" y="5432139"/>
                <a:ext cx="425370" cy="1586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ector recto 167"/>
              <p:cNvCxnSpPr/>
              <p:nvPr/>
            </p:nvCxnSpPr>
            <p:spPr bwMode="auto">
              <a:xfrm>
                <a:off x="6596211" y="6097051"/>
                <a:ext cx="83963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Conector recto 168"/>
              <p:cNvCxnSpPr/>
              <p:nvPr/>
            </p:nvCxnSpPr>
            <p:spPr bwMode="auto">
              <a:xfrm>
                <a:off x="7840578" y="6097051"/>
                <a:ext cx="11126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Conector recto 169"/>
              <p:cNvCxnSpPr>
                <a:cxnSpLocks/>
              </p:cNvCxnSpPr>
              <p:nvPr/>
            </p:nvCxnSpPr>
            <p:spPr bwMode="auto">
              <a:xfrm flipV="1">
                <a:off x="8953206" y="5473398"/>
                <a:ext cx="0" cy="62365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Conector recto 170"/>
              <p:cNvCxnSpPr>
                <a:cxnSpLocks/>
              </p:cNvCxnSpPr>
              <p:nvPr/>
            </p:nvCxnSpPr>
            <p:spPr bwMode="auto">
              <a:xfrm flipH="1">
                <a:off x="6593037" y="6097051"/>
                <a:ext cx="3174" cy="3284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Conector recto 171"/>
              <p:cNvCxnSpPr/>
              <p:nvPr/>
            </p:nvCxnSpPr>
            <p:spPr bwMode="auto">
              <a:xfrm flipV="1">
                <a:off x="6596211" y="6414432"/>
                <a:ext cx="2366518" cy="2062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Conector recto 172"/>
              <p:cNvCxnSpPr/>
              <p:nvPr/>
            </p:nvCxnSpPr>
            <p:spPr bwMode="auto">
              <a:xfrm>
                <a:off x="8962730" y="6097051"/>
                <a:ext cx="0" cy="31103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266" name="CuadroTexto 20"/>
              <p:cNvSpPr txBox="1">
                <a:spLocks noChangeArrowheads="1"/>
              </p:cNvSpPr>
              <p:nvPr/>
            </p:nvSpPr>
            <p:spPr bwMode="auto">
              <a:xfrm>
                <a:off x="6214910" y="4546012"/>
                <a:ext cx="923806" cy="369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s-MX" altLang="es-MX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ntrada</a:t>
                </a:r>
              </a:p>
            </p:txBody>
          </p:sp>
          <p:sp>
            <p:nvSpPr>
              <p:cNvPr id="93267" name="CuadroTexto 21"/>
              <p:cNvSpPr txBox="1">
                <a:spLocks noChangeArrowheads="1"/>
              </p:cNvSpPr>
              <p:nvPr/>
            </p:nvSpPr>
            <p:spPr bwMode="auto">
              <a:xfrm>
                <a:off x="8361180" y="5148111"/>
                <a:ext cx="782488" cy="369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</a:t>
                </a:r>
                <a:r>
                  <a:rPr kumimoji="0" lang="es-MX" altLang="es-MX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alida</a:t>
                </a:r>
              </a:p>
            </p:txBody>
          </p:sp>
          <p:cxnSp>
            <p:nvCxnSpPr>
              <p:cNvPr id="176" name="Conector recto 175"/>
              <p:cNvCxnSpPr/>
              <p:nvPr/>
            </p:nvCxnSpPr>
            <p:spPr bwMode="auto">
              <a:xfrm>
                <a:off x="7840578" y="4840224"/>
                <a:ext cx="968194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Conector recto 176"/>
              <p:cNvCxnSpPr>
                <a:cxnSpLocks/>
              </p:cNvCxnSpPr>
              <p:nvPr/>
            </p:nvCxnSpPr>
            <p:spPr bwMode="auto">
              <a:xfrm flipV="1">
                <a:off x="6824768" y="5179822"/>
                <a:ext cx="238080" cy="1110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Conector recto 177"/>
              <p:cNvCxnSpPr>
                <a:cxnSpLocks/>
              </p:cNvCxnSpPr>
              <p:nvPr/>
            </p:nvCxnSpPr>
            <p:spPr>
              <a:xfrm flipH="1">
                <a:off x="7294580" y="4773575"/>
                <a:ext cx="15872" cy="787104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Conector recto 178"/>
              <p:cNvCxnSpPr>
                <a:cxnSpLocks/>
              </p:cNvCxnSpPr>
              <p:nvPr/>
            </p:nvCxnSpPr>
            <p:spPr>
              <a:xfrm flipV="1">
                <a:off x="6620019" y="4765640"/>
                <a:ext cx="692020" cy="17456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headEnd w="sm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Conector recto 179"/>
              <p:cNvCxnSpPr>
                <a:cxnSpLocks/>
              </p:cNvCxnSpPr>
              <p:nvPr/>
            </p:nvCxnSpPr>
            <p:spPr>
              <a:xfrm flipH="1">
                <a:off x="7151732" y="5546396"/>
                <a:ext cx="173005" cy="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Flecha: hacia abajo 180"/>
              <p:cNvSpPr/>
              <p:nvPr/>
            </p:nvSpPr>
            <p:spPr>
              <a:xfrm>
                <a:off x="7119988" y="5440074"/>
                <a:ext cx="125388" cy="114257"/>
              </a:xfrm>
              <a:prstGeom prst="down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82" name="Conector recto de flecha 181"/>
              <p:cNvCxnSpPr/>
              <p:nvPr/>
            </p:nvCxnSpPr>
            <p:spPr>
              <a:xfrm flipH="1">
                <a:off x="6681920" y="5541635"/>
                <a:ext cx="480922" cy="19043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" name="Grupo 193"/>
            <p:cNvGrpSpPr>
              <a:grpSpLocks/>
            </p:cNvGrpSpPr>
            <p:nvPr/>
          </p:nvGrpSpPr>
          <p:grpSpPr bwMode="auto">
            <a:xfrm>
              <a:off x="3476666" y="4481510"/>
              <a:ext cx="2884446" cy="1917701"/>
              <a:chOff x="3363923" y="4481729"/>
              <a:chExt cx="2884632" cy="1918578"/>
            </a:xfrm>
          </p:grpSpPr>
          <p:cxnSp>
            <p:nvCxnSpPr>
              <p:cNvPr id="109" name="Conector: angular 108"/>
              <p:cNvCxnSpPr>
                <a:cxnSpLocks/>
              </p:cNvCxnSpPr>
              <p:nvPr/>
            </p:nvCxnSpPr>
            <p:spPr bwMode="auto">
              <a:xfrm>
                <a:off x="3765545" y="4546847"/>
                <a:ext cx="1565376" cy="776643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ector: angular 109"/>
              <p:cNvCxnSpPr>
                <a:cxnSpLocks/>
              </p:cNvCxnSpPr>
              <p:nvPr/>
            </p:nvCxnSpPr>
            <p:spPr bwMode="auto">
              <a:xfrm rot="16200000" flipV="1">
                <a:off x="4878354" y="4853456"/>
                <a:ext cx="508232" cy="412777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ector: angular 110"/>
              <p:cNvCxnSpPr>
                <a:cxnSpLocks/>
              </p:cNvCxnSpPr>
              <p:nvPr/>
            </p:nvCxnSpPr>
            <p:spPr bwMode="auto">
              <a:xfrm flipV="1">
                <a:off x="4548233" y="4556377"/>
                <a:ext cx="1422492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Conector: angular 111"/>
              <p:cNvCxnSpPr>
                <a:cxnSpLocks/>
              </p:cNvCxnSpPr>
              <p:nvPr/>
            </p:nvCxnSpPr>
            <p:spPr bwMode="auto">
              <a:xfrm rot="5400000">
                <a:off x="5198916" y="4983676"/>
                <a:ext cx="1191169" cy="336572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ector recto 112"/>
              <p:cNvCxnSpPr>
                <a:cxnSpLocks/>
              </p:cNvCxnSpPr>
              <p:nvPr/>
            </p:nvCxnSpPr>
            <p:spPr bwMode="auto">
              <a:xfrm flipH="1">
                <a:off x="3981459" y="5718958"/>
                <a:ext cx="1644756" cy="28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ector: angular 113"/>
              <p:cNvCxnSpPr>
                <a:cxnSpLocks/>
              </p:cNvCxnSpPr>
              <p:nvPr/>
            </p:nvCxnSpPr>
            <p:spPr bwMode="auto">
              <a:xfrm flipV="1">
                <a:off x="3765545" y="4850199"/>
                <a:ext cx="638216" cy="6353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Conector: angular 114"/>
              <p:cNvCxnSpPr/>
              <p:nvPr/>
            </p:nvCxnSpPr>
            <p:spPr bwMode="auto">
              <a:xfrm rot="5400000">
                <a:off x="4090892" y="5110669"/>
                <a:ext cx="563821" cy="793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ector recto 115"/>
              <p:cNvCxnSpPr>
                <a:cxnSpLocks/>
              </p:cNvCxnSpPr>
              <p:nvPr/>
            </p:nvCxnSpPr>
            <p:spPr bwMode="auto">
              <a:xfrm>
                <a:off x="3763957" y="4856552"/>
                <a:ext cx="1588" cy="120546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ector recto 116"/>
              <p:cNvCxnSpPr>
                <a:cxnSpLocks/>
              </p:cNvCxnSpPr>
              <p:nvPr/>
            </p:nvCxnSpPr>
            <p:spPr bwMode="auto">
              <a:xfrm flipV="1">
                <a:off x="3759195" y="5396548"/>
                <a:ext cx="395312" cy="1588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ector recto 117"/>
              <p:cNvCxnSpPr/>
              <p:nvPr/>
            </p:nvCxnSpPr>
            <p:spPr bwMode="auto">
              <a:xfrm>
                <a:off x="3765545" y="6062014"/>
                <a:ext cx="782687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ector recto 118"/>
              <p:cNvCxnSpPr/>
              <p:nvPr/>
            </p:nvCxnSpPr>
            <p:spPr bwMode="auto">
              <a:xfrm>
                <a:off x="4926082" y="6062014"/>
                <a:ext cx="103670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Conector recto 119"/>
              <p:cNvCxnSpPr>
                <a:cxnSpLocks/>
              </p:cNvCxnSpPr>
              <p:nvPr/>
            </p:nvCxnSpPr>
            <p:spPr bwMode="auto">
              <a:xfrm flipV="1">
                <a:off x="5962787" y="5437842"/>
                <a:ext cx="0" cy="6241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ector recto 120"/>
              <p:cNvCxnSpPr>
                <a:cxnSpLocks/>
              </p:cNvCxnSpPr>
              <p:nvPr/>
            </p:nvCxnSpPr>
            <p:spPr bwMode="auto">
              <a:xfrm flipH="1">
                <a:off x="3763957" y="6062014"/>
                <a:ext cx="1588" cy="32876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ector recto 121"/>
              <p:cNvCxnSpPr/>
              <p:nvPr/>
            </p:nvCxnSpPr>
            <p:spPr bwMode="auto">
              <a:xfrm flipV="1">
                <a:off x="3765545" y="6379660"/>
                <a:ext cx="2205179" cy="2064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ector recto 122"/>
              <p:cNvCxnSpPr/>
              <p:nvPr/>
            </p:nvCxnSpPr>
            <p:spPr bwMode="auto">
              <a:xfrm>
                <a:off x="5970724" y="6062014"/>
                <a:ext cx="0" cy="31129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239" name="CuadroTexto 20"/>
              <p:cNvSpPr txBox="1">
                <a:spLocks noChangeArrowheads="1"/>
              </p:cNvSpPr>
              <p:nvPr/>
            </p:nvSpPr>
            <p:spPr bwMode="auto">
              <a:xfrm>
                <a:off x="3363923" y="4481729"/>
                <a:ext cx="914377" cy="3695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s-MX" altLang="es-MX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ntrada</a:t>
                </a:r>
              </a:p>
            </p:txBody>
          </p:sp>
          <p:sp>
            <p:nvSpPr>
              <p:cNvPr id="93240" name="CuadroTexto 21"/>
              <p:cNvSpPr txBox="1">
                <a:spLocks noChangeArrowheads="1"/>
              </p:cNvSpPr>
              <p:nvPr/>
            </p:nvSpPr>
            <p:spPr bwMode="auto">
              <a:xfrm>
                <a:off x="5666927" y="5113357"/>
                <a:ext cx="581628" cy="6466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</a:t>
                </a:r>
                <a:r>
                  <a:rPr kumimoji="0" lang="es-MX" altLang="es-MX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alida</a:t>
                </a:r>
              </a:p>
            </p:txBody>
          </p:sp>
          <p:cxnSp>
            <p:nvCxnSpPr>
              <p:cNvPr id="126" name="Conector recto 125"/>
              <p:cNvCxnSpPr/>
              <p:nvPr/>
            </p:nvCxnSpPr>
            <p:spPr bwMode="auto">
              <a:xfrm>
                <a:off x="4926082" y="4805728"/>
                <a:ext cx="90175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Conector recto 126"/>
              <p:cNvCxnSpPr>
                <a:cxnSpLocks/>
              </p:cNvCxnSpPr>
              <p:nvPr/>
            </p:nvCxnSpPr>
            <p:spPr bwMode="auto">
              <a:xfrm flipV="1">
                <a:off x="3979871" y="5145609"/>
                <a:ext cx="222264" cy="1111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ector recto 127"/>
              <p:cNvCxnSpPr>
                <a:cxnSpLocks/>
              </p:cNvCxnSpPr>
              <p:nvPr/>
            </p:nvCxnSpPr>
            <p:spPr>
              <a:xfrm flipH="1">
                <a:off x="4418049" y="4739023"/>
                <a:ext cx="14289" cy="78776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Conector recto 128"/>
              <p:cNvCxnSpPr>
                <a:cxnSpLocks/>
              </p:cNvCxnSpPr>
              <p:nvPr/>
            </p:nvCxnSpPr>
            <p:spPr>
              <a:xfrm flipV="1">
                <a:off x="3787772" y="4731081"/>
                <a:ext cx="646154" cy="17471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headEnd w="sm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Conector recto 129"/>
              <p:cNvCxnSpPr/>
              <p:nvPr/>
            </p:nvCxnSpPr>
            <p:spPr>
              <a:xfrm flipH="1">
                <a:off x="4283103" y="5512488"/>
                <a:ext cx="161935" cy="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130"/>
              <p:cNvCxnSpPr/>
              <p:nvPr/>
            </p:nvCxnSpPr>
            <p:spPr>
              <a:xfrm flipV="1">
                <a:off x="4279928" y="5059845"/>
                <a:ext cx="0" cy="462173"/>
              </a:xfrm>
              <a:prstGeom prst="line">
                <a:avLst/>
              </a:prstGeom>
              <a:ln w="254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ector recto 131"/>
              <p:cNvCxnSpPr/>
              <p:nvPr/>
            </p:nvCxnSpPr>
            <p:spPr>
              <a:xfrm flipH="1">
                <a:off x="3879853" y="5059845"/>
                <a:ext cx="403251" cy="0"/>
              </a:xfrm>
              <a:prstGeom prst="line">
                <a:avLst/>
              </a:prstGeom>
              <a:ln w="254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ector recto 132"/>
              <p:cNvCxnSpPr>
                <a:cxnSpLocks/>
              </p:cNvCxnSpPr>
              <p:nvPr/>
            </p:nvCxnSpPr>
            <p:spPr>
              <a:xfrm>
                <a:off x="3884615" y="5059845"/>
                <a:ext cx="6350" cy="247763"/>
              </a:xfrm>
              <a:prstGeom prst="line">
                <a:avLst/>
              </a:prstGeom>
              <a:ln w="254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ector recto 133"/>
              <p:cNvCxnSpPr>
                <a:cxnSpLocks/>
              </p:cNvCxnSpPr>
              <p:nvPr/>
            </p:nvCxnSpPr>
            <p:spPr>
              <a:xfrm flipV="1">
                <a:off x="3884615" y="5302843"/>
                <a:ext cx="400076" cy="11118"/>
              </a:xfrm>
              <a:prstGeom prst="line">
                <a:avLst/>
              </a:prstGeom>
              <a:ln w="254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ector recto de flecha 183"/>
              <p:cNvCxnSpPr/>
              <p:nvPr/>
            </p:nvCxnSpPr>
            <p:spPr>
              <a:xfrm flipH="1">
                <a:off x="3819524" y="5520430"/>
                <a:ext cx="481043" cy="19059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5" name="Grupo 194"/>
            <p:cNvGrpSpPr>
              <a:grpSpLocks/>
            </p:cNvGrpSpPr>
            <p:nvPr/>
          </p:nvGrpSpPr>
          <p:grpSpPr bwMode="auto">
            <a:xfrm>
              <a:off x="6083301" y="2424113"/>
              <a:ext cx="3060696" cy="1903412"/>
              <a:chOff x="5931539" y="2438555"/>
              <a:chExt cx="3061770" cy="1904283"/>
            </a:xfrm>
          </p:grpSpPr>
          <p:cxnSp>
            <p:nvCxnSpPr>
              <p:cNvPr id="53" name="Conector: angular 52"/>
              <p:cNvCxnSpPr>
                <a:cxnSpLocks/>
              </p:cNvCxnSpPr>
              <p:nvPr/>
            </p:nvCxnSpPr>
            <p:spPr bwMode="auto">
              <a:xfrm>
                <a:off x="6438128" y="2489378"/>
                <a:ext cx="1680164" cy="776642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: angular 53"/>
              <p:cNvCxnSpPr>
                <a:cxnSpLocks/>
              </p:cNvCxnSpPr>
              <p:nvPr/>
            </p:nvCxnSpPr>
            <p:spPr bwMode="auto">
              <a:xfrm rot="16200000" flipV="1">
                <a:off x="7650582" y="2780841"/>
                <a:ext cx="508232" cy="443067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ector: angular 54"/>
              <p:cNvCxnSpPr>
                <a:cxnSpLocks/>
              </p:cNvCxnSpPr>
              <p:nvPr/>
            </p:nvCxnSpPr>
            <p:spPr bwMode="auto">
              <a:xfrm flipV="1">
                <a:off x="7279799" y="2498908"/>
                <a:ext cx="1526122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ector: angular 55"/>
              <p:cNvCxnSpPr>
                <a:cxnSpLocks/>
              </p:cNvCxnSpPr>
              <p:nvPr/>
            </p:nvCxnSpPr>
            <p:spPr bwMode="auto">
              <a:xfrm rot="5400000">
                <a:off x="8019769" y="2913455"/>
                <a:ext cx="1191170" cy="362077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ector recto 56"/>
              <p:cNvCxnSpPr>
                <a:cxnSpLocks/>
              </p:cNvCxnSpPr>
              <p:nvPr/>
            </p:nvCxnSpPr>
            <p:spPr bwMode="auto">
              <a:xfrm flipH="1">
                <a:off x="6669985" y="3661489"/>
                <a:ext cx="1764331" cy="285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ector: angular 57"/>
              <p:cNvCxnSpPr>
                <a:cxnSpLocks/>
              </p:cNvCxnSpPr>
              <p:nvPr/>
            </p:nvCxnSpPr>
            <p:spPr bwMode="auto">
              <a:xfrm flipV="1">
                <a:off x="6438128" y="2792729"/>
                <a:ext cx="686041" cy="6353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ector: angular 58"/>
              <p:cNvCxnSpPr/>
              <p:nvPr/>
            </p:nvCxnSpPr>
            <p:spPr bwMode="auto">
              <a:xfrm rot="5400000">
                <a:off x="6808116" y="3053199"/>
                <a:ext cx="563820" cy="794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ector recto 59"/>
              <p:cNvCxnSpPr>
                <a:cxnSpLocks/>
              </p:cNvCxnSpPr>
              <p:nvPr/>
            </p:nvCxnSpPr>
            <p:spPr bwMode="auto">
              <a:xfrm>
                <a:off x="6436540" y="2799082"/>
                <a:ext cx="1589" cy="1205464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ector recto 60"/>
              <p:cNvCxnSpPr>
                <a:cxnSpLocks/>
              </p:cNvCxnSpPr>
              <p:nvPr/>
            </p:nvCxnSpPr>
            <p:spPr bwMode="auto">
              <a:xfrm flipV="1">
                <a:off x="6431776" y="3339079"/>
                <a:ext cx="424011" cy="1588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ector recto 61"/>
              <p:cNvCxnSpPr/>
              <p:nvPr/>
            </p:nvCxnSpPr>
            <p:spPr bwMode="auto">
              <a:xfrm>
                <a:off x="6438128" y="4004546"/>
                <a:ext cx="84167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ector recto 62"/>
              <p:cNvCxnSpPr/>
              <p:nvPr/>
            </p:nvCxnSpPr>
            <p:spPr bwMode="auto">
              <a:xfrm>
                <a:off x="7683165" y="4004546"/>
                <a:ext cx="1113227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ector recto 63"/>
              <p:cNvCxnSpPr>
                <a:cxnSpLocks/>
              </p:cNvCxnSpPr>
              <p:nvPr/>
            </p:nvCxnSpPr>
            <p:spPr bwMode="auto">
              <a:xfrm flipV="1">
                <a:off x="8796392" y="3380373"/>
                <a:ext cx="0" cy="62417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ector recto 64"/>
              <p:cNvCxnSpPr>
                <a:cxnSpLocks/>
              </p:cNvCxnSpPr>
              <p:nvPr/>
            </p:nvCxnSpPr>
            <p:spPr bwMode="auto">
              <a:xfrm flipH="1">
                <a:off x="6436540" y="4004546"/>
                <a:ext cx="1589" cy="32876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ector recto 65"/>
              <p:cNvCxnSpPr/>
              <p:nvPr/>
            </p:nvCxnSpPr>
            <p:spPr bwMode="auto">
              <a:xfrm flipV="1">
                <a:off x="6438128" y="4322192"/>
                <a:ext cx="2367793" cy="2064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ector recto 66"/>
              <p:cNvCxnSpPr/>
              <p:nvPr/>
            </p:nvCxnSpPr>
            <p:spPr bwMode="auto">
              <a:xfrm>
                <a:off x="8805921" y="4004546"/>
                <a:ext cx="0" cy="31129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211" name="CuadroTexto 20"/>
              <p:cNvSpPr txBox="1">
                <a:spLocks noChangeArrowheads="1"/>
              </p:cNvSpPr>
              <p:nvPr/>
            </p:nvSpPr>
            <p:spPr bwMode="auto">
              <a:xfrm>
                <a:off x="5931539" y="2438555"/>
                <a:ext cx="942971" cy="3695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s-MX" altLang="es-MX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ntrada</a:t>
                </a:r>
              </a:p>
            </p:txBody>
          </p:sp>
          <p:sp>
            <p:nvSpPr>
              <p:cNvPr id="93212" name="CuadroTexto 21"/>
              <p:cNvSpPr txBox="1">
                <a:spLocks noChangeArrowheads="1"/>
              </p:cNvSpPr>
              <p:nvPr/>
            </p:nvSpPr>
            <p:spPr bwMode="auto">
              <a:xfrm>
                <a:off x="8177051" y="3055888"/>
                <a:ext cx="816258" cy="3695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</a:t>
                </a:r>
                <a:r>
                  <a:rPr kumimoji="0" lang="es-MX" altLang="es-MX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alida</a:t>
                </a:r>
              </a:p>
            </p:txBody>
          </p:sp>
          <p:cxnSp>
            <p:nvCxnSpPr>
              <p:cNvPr id="70" name="Conector recto 69"/>
              <p:cNvCxnSpPr/>
              <p:nvPr/>
            </p:nvCxnSpPr>
            <p:spPr bwMode="auto">
              <a:xfrm>
                <a:off x="7683165" y="2748259"/>
                <a:ext cx="96871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cto 70"/>
              <p:cNvCxnSpPr>
                <a:cxnSpLocks/>
              </p:cNvCxnSpPr>
              <p:nvPr/>
            </p:nvCxnSpPr>
            <p:spPr bwMode="auto">
              <a:xfrm flipV="1">
                <a:off x="6668396" y="3088139"/>
                <a:ext cx="238209" cy="1111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recto 71"/>
              <p:cNvCxnSpPr>
                <a:cxnSpLocks/>
              </p:cNvCxnSpPr>
              <p:nvPr/>
            </p:nvCxnSpPr>
            <p:spPr>
              <a:xfrm flipH="1">
                <a:off x="7138461" y="2681553"/>
                <a:ext cx="14293" cy="78776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recto 72"/>
              <p:cNvCxnSpPr>
                <a:cxnSpLocks/>
              </p:cNvCxnSpPr>
              <p:nvPr/>
            </p:nvCxnSpPr>
            <p:spPr>
              <a:xfrm flipV="1">
                <a:off x="6463537" y="2673613"/>
                <a:ext cx="692393" cy="1747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headEnd w="sm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ector recto 73"/>
              <p:cNvCxnSpPr/>
              <p:nvPr/>
            </p:nvCxnSpPr>
            <p:spPr>
              <a:xfrm flipH="1">
                <a:off x="6993948" y="3455020"/>
                <a:ext cx="173098" cy="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ector recto 74"/>
              <p:cNvCxnSpPr/>
              <p:nvPr/>
            </p:nvCxnSpPr>
            <p:spPr>
              <a:xfrm flipV="1">
                <a:off x="6990772" y="3002375"/>
                <a:ext cx="0" cy="462174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ector recto 75"/>
              <p:cNvCxnSpPr/>
              <p:nvPr/>
            </p:nvCxnSpPr>
            <p:spPr>
              <a:xfrm flipH="1">
                <a:off x="6560408" y="3002375"/>
                <a:ext cx="433540" cy="0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ector recto 76"/>
              <p:cNvCxnSpPr>
                <a:cxnSpLocks/>
              </p:cNvCxnSpPr>
              <p:nvPr/>
            </p:nvCxnSpPr>
            <p:spPr>
              <a:xfrm>
                <a:off x="6566760" y="3002375"/>
                <a:ext cx="6352" cy="247763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recto 77"/>
              <p:cNvCxnSpPr>
                <a:cxnSpLocks/>
              </p:cNvCxnSpPr>
              <p:nvPr/>
            </p:nvCxnSpPr>
            <p:spPr>
              <a:xfrm flipV="1">
                <a:off x="6566760" y="3250138"/>
                <a:ext cx="362077" cy="6353"/>
              </a:xfrm>
              <a:prstGeom prst="line">
                <a:avLst/>
              </a:prstGeom>
              <a:ln w="25400"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ector recto de flecha 182"/>
              <p:cNvCxnSpPr>
                <a:cxnSpLocks/>
              </p:cNvCxnSpPr>
              <p:nvPr/>
            </p:nvCxnSpPr>
            <p:spPr>
              <a:xfrm flipH="1">
                <a:off x="6585817" y="3467726"/>
                <a:ext cx="300143" cy="9529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Conector recto de flecha 191"/>
              <p:cNvCxnSpPr/>
              <p:nvPr/>
            </p:nvCxnSpPr>
            <p:spPr>
              <a:xfrm>
                <a:off x="6914545" y="3266020"/>
                <a:ext cx="0" cy="206469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6" name="Rectángulo 195"/>
          <p:cNvSpPr>
            <a:spLocks noChangeArrowheads="1"/>
          </p:cNvSpPr>
          <p:nvPr/>
        </p:nvSpPr>
        <p:spPr bwMode="auto">
          <a:xfrm>
            <a:off x="71438" y="5203825"/>
            <a:ext cx="3803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lo cual se marca el recorrido como no necesario</a:t>
            </a:r>
            <a:endParaRPr kumimoji="0" lang="es-MX" altLang="es-MX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Rectángulo 196"/>
          <p:cNvSpPr>
            <a:spLocks noChangeArrowheads="1"/>
          </p:cNvSpPr>
          <p:nvPr/>
        </p:nvSpPr>
        <p:spPr bwMode="auto">
          <a:xfrm>
            <a:off x="25400" y="5930900"/>
            <a:ext cx="3906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pone una marca para ya no pasar por ese recorrido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43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79" grpId="0"/>
      <p:bldP spid="80" grpId="0"/>
      <p:bldP spid="196" grpId="0"/>
      <p:bldP spid="19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ángulo 114"/>
          <p:cNvSpPr>
            <a:spLocks noChangeArrowheads="1"/>
          </p:cNvSpPr>
          <p:nvPr/>
        </p:nvSpPr>
        <p:spPr bwMode="auto">
          <a:xfrm>
            <a:off x="-6350" y="1935163"/>
            <a:ext cx="89598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12a 12b 3c 8d 8c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8a 8b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3d 4c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4a 3b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4b 12a </a:t>
            </a:r>
            <a:r>
              <a:rPr kumimoji="0" lang="es-MX" altLang="es-MX" sz="20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14a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16a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16c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4d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14a 8d 2a 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sp>
        <p:nvSpPr>
          <p:cNvPr id="28675" name="Rectángulo 115"/>
          <p:cNvSpPr>
            <a:spLocks noChangeArrowheads="1"/>
          </p:cNvSpPr>
          <p:nvPr/>
        </p:nvSpPr>
        <p:spPr bwMode="auto">
          <a:xfrm>
            <a:off x="293688" y="6365875"/>
            <a:ext cx="83597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Algunas propiedades matemáticas de los sistemas lingüísticos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hlinkClick r:id="rId3"/>
              </a:rPr>
              <a:t>www.fgalindosoria.com/linguisticamatematica/propiedades_matematicas_sistemas_linguisticos/prop_mate_sistemas_linguisticos.pdf</a:t>
            </a:r>
            <a:endParaRPr kumimoji="0" lang="es-MX" altLang="es-MX" sz="1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8676" name="CuadroTexto 66"/>
          <p:cNvSpPr txBox="1">
            <a:spLocks noChangeArrowheads="1"/>
          </p:cNvSpPr>
          <p:nvPr/>
        </p:nvSpPr>
        <p:spPr bwMode="auto">
          <a:xfrm>
            <a:off x="-6350" y="1588"/>
            <a:ext cx="912336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Una de las ventajas de ver los números de forma como oración es que se puede hacer algebra para simplificar la expresión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Por ejemplo se pueden agrupar las estructuras que representan caminos que ya se han recorrido o ciclos</a:t>
            </a:r>
          </a:p>
        </p:txBody>
      </p:sp>
      <p:sp>
        <p:nvSpPr>
          <p:cNvPr id="28677" name="Rectángulo 5"/>
          <p:cNvSpPr>
            <a:spLocks noChangeArrowheads="1"/>
          </p:cNvSpPr>
          <p:nvPr/>
        </p:nvSpPr>
        <p:spPr bwMode="auto">
          <a:xfrm>
            <a:off x="0" y="1555750"/>
            <a:ext cx="248818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La siguiente oración</a:t>
            </a:r>
          </a:p>
        </p:txBody>
      </p:sp>
      <p:sp>
        <p:nvSpPr>
          <p:cNvPr id="28678" name="Rectángulo 28"/>
          <p:cNvSpPr>
            <a:spLocks noChangeArrowheads="1"/>
          </p:cNvSpPr>
          <p:nvPr/>
        </p:nvSpPr>
        <p:spPr bwMode="auto">
          <a:xfrm>
            <a:off x="0" y="2320925"/>
            <a:ext cx="363753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Detectando los ciclos quedaría</a:t>
            </a:r>
          </a:p>
        </p:txBody>
      </p:sp>
      <p:sp>
        <p:nvSpPr>
          <p:cNvPr id="28679" name="Rectángulo 36"/>
          <p:cNvSpPr>
            <a:spLocks noChangeArrowheads="1"/>
          </p:cNvSpPr>
          <p:nvPr/>
        </p:nvSpPr>
        <p:spPr bwMode="auto">
          <a:xfrm>
            <a:off x="0" y="2752725"/>
            <a:ext cx="91170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3c 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8d 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8c 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8a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)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8b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)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3d 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4c 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4a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)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3b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)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4b 12a 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[</a:t>
            </a:r>
            <a:r>
              <a:rPr kumimoji="0" lang="es-MX" altLang="es-MX" sz="18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14c 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14a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)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16a 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16c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)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1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4d</a:t>
            </a:r>
            <a:r>
              <a:rPr kumimoji="0" lang="es-MX" altLang="es-MX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]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14a 8d 2a </a:t>
            </a: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sp>
        <p:nvSpPr>
          <p:cNvPr id="28680" name="Rectángulo 37"/>
          <p:cNvSpPr>
            <a:spLocks noChangeArrowheads="1"/>
          </p:cNvSpPr>
          <p:nvPr/>
        </p:nvSpPr>
        <p:spPr bwMode="auto">
          <a:xfrm>
            <a:off x="0" y="3136900"/>
            <a:ext cx="63928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Los elementos entre paréntesis se conocen como ciclos</a:t>
            </a:r>
          </a:p>
        </p:txBody>
      </p:sp>
      <p:sp>
        <p:nvSpPr>
          <p:cNvPr id="24585" name="Rectángulo 38"/>
          <p:cNvSpPr>
            <a:spLocks noChangeArrowheads="1"/>
          </p:cNvSpPr>
          <p:nvPr/>
        </p:nvSpPr>
        <p:spPr bwMode="auto">
          <a:xfrm>
            <a:off x="0" y="3614738"/>
            <a:ext cx="89598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En algunos casos y dependiendo del problema conviene recordar donde están los ciclos, por lo que se marcan dentro de la oración y del numero de forma como nuevas rutinas semánticas, en otros (como en este caso) simplemente se anulan, quedando la oración como</a:t>
            </a:r>
          </a:p>
        </p:txBody>
      </p:sp>
      <p:sp>
        <p:nvSpPr>
          <p:cNvPr id="24586" name="Rectángulo 39"/>
          <p:cNvSpPr>
            <a:spLocks noChangeArrowheads="1"/>
          </p:cNvSpPr>
          <p:nvPr/>
        </p:nvSpPr>
        <p:spPr bwMode="auto">
          <a:xfrm>
            <a:off x="9525" y="5008563"/>
            <a:ext cx="8959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3c 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8d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8b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)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(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3d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3b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)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4b 12a 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[</a:t>
            </a:r>
            <a:r>
              <a:rPr kumimoji="0" lang="es-MX" altLang="es-MX" sz="20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4d</a:t>
            </a:r>
            <a:r>
              <a:rPr kumimoji="0" lang="es-MX" altLang="es-MX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]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14a 8d 2a 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sp>
        <p:nvSpPr>
          <p:cNvPr id="24587" name="Rectángulo 40"/>
          <p:cNvSpPr>
            <a:spLocks noChangeArrowheads="1"/>
          </p:cNvSpPr>
          <p:nvPr/>
        </p:nvSpPr>
        <p:spPr bwMode="auto">
          <a:xfrm>
            <a:off x="-6350" y="5715000"/>
            <a:ext cx="42068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3c </a:t>
            </a:r>
            <a:r>
              <a:rPr kumimoji="0" lang="es-MX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4b 12a 14a 8d 2a </a:t>
            </a:r>
            <a:r>
              <a:rPr kumimoji="0" lang="es-MX" alt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sp>
        <p:nvSpPr>
          <p:cNvPr id="24588" name="Rectángulo 41"/>
          <p:cNvSpPr>
            <a:spLocks noChangeArrowheads="1"/>
          </p:cNvSpPr>
          <p:nvPr/>
        </p:nvSpPr>
        <p:spPr bwMode="auto">
          <a:xfrm>
            <a:off x="-6350" y="5299075"/>
            <a:ext cx="43227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Simplificando mas queda la oración:</a:t>
            </a:r>
          </a:p>
        </p:txBody>
      </p:sp>
      <p:sp>
        <p:nvSpPr>
          <p:cNvPr id="24589" name="Rectángulo 29"/>
          <p:cNvSpPr>
            <a:spLocks noChangeArrowheads="1"/>
          </p:cNvSpPr>
          <p:nvPr/>
        </p:nvSpPr>
        <p:spPr bwMode="auto">
          <a:xfrm>
            <a:off x="-6350" y="6026150"/>
            <a:ext cx="71342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Que representa el camino mas simple de la trayectoria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MX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882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/>
      <p:bldP spid="24586" grpId="0"/>
      <p:bldP spid="24587" grpId="0"/>
      <p:bldP spid="24588" grpId="0"/>
      <p:bldP spid="2458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ángulo 2"/>
          <p:cNvSpPr>
            <a:spLocks noChangeArrowheads="1"/>
          </p:cNvSpPr>
          <p:nvPr/>
        </p:nvSpPr>
        <p:spPr bwMode="auto">
          <a:xfrm>
            <a:off x="3264693" y="3813939"/>
            <a:ext cx="20240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La oración</a:t>
            </a:r>
          </a:p>
        </p:txBody>
      </p:sp>
      <p:sp>
        <p:nvSpPr>
          <p:cNvPr id="30723" name="Rectángulo 3"/>
          <p:cNvSpPr>
            <a:spLocks noChangeArrowheads="1"/>
          </p:cNvSpPr>
          <p:nvPr/>
        </p:nvSpPr>
        <p:spPr bwMode="auto">
          <a:xfrm>
            <a:off x="1205705" y="5047034"/>
            <a:ext cx="70056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Representa la trayectoria directa en el laberinto</a:t>
            </a:r>
          </a:p>
        </p:txBody>
      </p:sp>
      <p:sp>
        <p:nvSpPr>
          <p:cNvPr id="30766" name="CuadroTexto 20"/>
          <p:cNvSpPr txBox="1">
            <a:spLocks noChangeArrowheads="1"/>
          </p:cNvSpPr>
          <p:nvPr/>
        </p:nvSpPr>
        <p:spPr bwMode="auto">
          <a:xfrm>
            <a:off x="2065336" y="891681"/>
            <a:ext cx="1031875" cy="461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Inicio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30767" name="CuadroTexto 21"/>
          <p:cNvSpPr txBox="1">
            <a:spLocks noChangeArrowheads="1"/>
          </p:cNvSpPr>
          <p:nvPr/>
        </p:nvSpPr>
        <p:spPr bwMode="auto">
          <a:xfrm>
            <a:off x="5796044" y="1752583"/>
            <a:ext cx="9047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Final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cxnSp>
        <p:nvCxnSpPr>
          <p:cNvPr id="25" name="Conector: angular 24"/>
          <p:cNvCxnSpPr>
            <a:cxnSpLocks/>
          </p:cNvCxnSpPr>
          <p:nvPr/>
        </p:nvCxnSpPr>
        <p:spPr bwMode="auto">
          <a:xfrm>
            <a:off x="2263774" y="891681"/>
            <a:ext cx="2716213" cy="1096962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angular 25"/>
          <p:cNvCxnSpPr>
            <a:cxnSpLocks/>
          </p:cNvCxnSpPr>
          <p:nvPr/>
        </p:nvCxnSpPr>
        <p:spPr bwMode="auto">
          <a:xfrm rot="16200000" flipV="1">
            <a:off x="4275931" y="1257599"/>
            <a:ext cx="717550" cy="715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: angular 26"/>
          <p:cNvCxnSpPr>
            <a:cxnSpLocks/>
          </p:cNvCxnSpPr>
          <p:nvPr/>
        </p:nvCxnSpPr>
        <p:spPr bwMode="auto">
          <a:xfrm flipV="1">
            <a:off x="3608386" y="891681"/>
            <a:ext cx="2468563" cy="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: angular 27"/>
          <p:cNvCxnSpPr>
            <a:cxnSpLocks/>
          </p:cNvCxnSpPr>
          <p:nvPr/>
        </p:nvCxnSpPr>
        <p:spPr bwMode="auto">
          <a:xfrm rot="5400000">
            <a:off x="4942681" y="1452862"/>
            <a:ext cx="1682750" cy="5857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>
            <a:cxnSpLocks/>
          </p:cNvCxnSpPr>
          <p:nvPr/>
        </p:nvCxnSpPr>
        <p:spPr bwMode="auto">
          <a:xfrm flipH="1">
            <a:off x="2636837" y="2545856"/>
            <a:ext cx="2854325" cy="412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: angular 29"/>
          <p:cNvCxnSpPr>
            <a:cxnSpLocks/>
          </p:cNvCxnSpPr>
          <p:nvPr/>
        </p:nvCxnSpPr>
        <p:spPr bwMode="auto">
          <a:xfrm flipV="1">
            <a:off x="2263774" y="1320306"/>
            <a:ext cx="1108075" cy="793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: angular 30"/>
          <p:cNvCxnSpPr/>
          <p:nvPr/>
        </p:nvCxnSpPr>
        <p:spPr bwMode="auto">
          <a:xfrm rot="5400000">
            <a:off x="2989261" y="1699719"/>
            <a:ext cx="796925" cy="127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: angular 31"/>
          <p:cNvCxnSpPr/>
          <p:nvPr/>
        </p:nvCxnSpPr>
        <p:spPr bwMode="auto">
          <a:xfrm rot="16200000" flipH="1">
            <a:off x="2225674" y="1366343"/>
            <a:ext cx="822325" cy="746125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>
            <a:cxnSpLocks/>
          </p:cNvCxnSpPr>
          <p:nvPr/>
        </p:nvCxnSpPr>
        <p:spPr bwMode="auto">
          <a:xfrm>
            <a:off x="2263774" y="1739406"/>
            <a:ext cx="0" cy="12906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>
            <a:cxnSpLocks/>
          </p:cNvCxnSpPr>
          <p:nvPr/>
        </p:nvCxnSpPr>
        <p:spPr bwMode="auto">
          <a:xfrm flipV="1">
            <a:off x="2251074" y="2098181"/>
            <a:ext cx="385763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 bwMode="auto">
          <a:xfrm>
            <a:off x="2263774" y="3030043"/>
            <a:ext cx="1358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 bwMode="auto">
          <a:xfrm>
            <a:off x="4276724" y="3030043"/>
            <a:ext cx="1800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>
            <a:cxnSpLocks/>
          </p:cNvCxnSpPr>
          <p:nvPr/>
        </p:nvCxnSpPr>
        <p:spPr bwMode="auto">
          <a:xfrm flipV="1">
            <a:off x="6076949" y="2150568"/>
            <a:ext cx="0" cy="879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>
            <a:cxnSpLocks/>
          </p:cNvCxnSpPr>
          <p:nvPr/>
        </p:nvCxnSpPr>
        <p:spPr bwMode="auto">
          <a:xfrm flipH="1">
            <a:off x="2259012" y="3030043"/>
            <a:ext cx="4762" cy="4635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 bwMode="auto">
          <a:xfrm flipV="1">
            <a:off x="2263774" y="3479306"/>
            <a:ext cx="3827463" cy="28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 bwMode="auto">
          <a:xfrm>
            <a:off x="6091237" y="3030043"/>
            <a:ext cx="0" cy="4397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/>
          <p:cNvCxnSpPr/>
          <p:nvPr/>
        </p:nvCxnSpPr>
        <p:spPr bwMode="auto">
          <a:xfrm>
            <a:off x="4276724" y="1266543"/>
            <a:ext cx="15652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5" name="Rectángulo 85"/>
          <p:cNvSpPr>
            <a:spLocks noChangeArrowheads="1"/>
          </p:cNvSpPr>
          <p:nvPr/>
        </p:nvSpPr>
        <p:spPr bwMode="auto">
          <a:xfrm>
            <a:off x="2083592" y="4477642"/>
            <a:ext cx="59229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 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3c </a:t>
            </a:r>
            <a:r>
              <a:rPr kumimoji="0" lang="es-MX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4b 12a 14a 8d 2a </a:t>
            </a:r>
            <a:r>
              <a:rPr kumimoji="0" lang="es-MX" alt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cxnSp>
        <p:nvCxnSpPr>
          <p:cNvPr id="43" name="Conector recto 42"/>
          <p:cNvCxnSpPr>
            <a:cxnSpLocks/>
          </p:cNvCxnSpPr>
          <p:nvPr/>
        </p:nvCxnSpPr>
        <p:spPr>
          <a:xfrm flipH="1">
            <a:off x="2414973" y="2319966"/>
            <a:ext cx="407987" cy="190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 flipH="1">
            <a:off x="3161098" y="2319966"/>
            <a:ext cx="32226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>
            <a:cxnSpLocks/>
          </p:cNvCxnSpPr>
          <p:nvPr/>
        </p:nvCxnSpPr>
        <p:spPr>
          <a:xfrm>
            <a:off x="2281623" y="1161091"/>
            <a:ext cx="1236662" cy="7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>
            <a:cxnSpLocks/>
          </p:cNvCxnSpPr>
          <p:nvPr/>
        </p:nvCxnSpPr>
        <p:spPr>
          <a:xfrm>
            <a:off x="3483360" y="1138866"/>
            <a:ext cx="0" cy="11953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/>
          <p:cNvCxnSpPr/>
          <p:nvPr/>
        </p:nvCxnSpPr>
        <p:spPr>
          <a:xfrm flipH="1">
            <a:off x="2822960" y="2319966"/>
            <a:ext cx="33813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>
            <a:off x="2414973" y="2334254"/>
            <a:ext cx="0" cy="4921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>
            <a:cxnSpLocks/>
          </p:cNvCxnSpPr>
          <p:nvPr/>
        </p:nvCxnSpPr>
        <p:spPr>
          <a:xfrm>
            <a:off x="2414973" y="2840666"/>
            <a:ext cx="1435100" cy="2381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/>
          <p:cNvCxnSpPr>
            <a:cxnSpLocks/>
          </p:cNvCxnSpPr>
          <p:nvPr/>
        </p:nvCxnSpPr>
        <p:spPr>
          <a:xfrm>
            <a:off x="3850073" y="2864479"/>
            <a:ext cx="1955800" cy="95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>
            <a:cxnSpLocks/>
          </p:cNvCxnSpPr>
          <p:nvPr/>
        </p:nvCxnSpPr>
        <p:spPr>
          <a:xfrm flipH="1" flipV="1">
            <a:off x="5791585" y="1983416"/>
            <a:ext cx="14288" cy="8572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>
            <a:cxnSpLocks/>
          </p:cNvCxnSpPr>
          <p:nvPr/>
        </p:nvCxnSpPr>
        <p:spPr>
          <a:xfrm>
            <a:off x="5791585" y="1985004"/>
            <a:ext cx="25241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3108028" y="169240"/>
            <a:ext cx="2295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En el laberinto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MX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437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/>
      <p:bldP spid="30767" grpId="0"/>
      <p:bldP spid="307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ángulo 88"/>
          <p:cNvSpPr>
            <a:spLocks noChangeArrowheads="1"/>
          </p:cNvSpPr>
          <p:nvPr/>
        </p:nvSpPr>
        <p:spPr bwMode="auto">
          <a:xfrm>
            <a:off x="93663" y="120650"/>
            <a:ext cx="4483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Pero si observamos la oración</a:t>
            </a:r>
          </a:p>
        </p:txBody>
      </p:sp>
      <p:sp>
        <p:nvSpPr>
          <p:cNvPr id="28675" name="Rectángulo 90"/>
          <p:cNvSpPr>
            <a:spLocks noChangeArrowheads="1"/>
          </p:cNvSpPr>
          <p:nvPr/>
        </p:nvSpPr>
        <p:spPr bwMode="auto">
          <a:xfrm>
            <a:off x="5438775" y="1206500"/>
            <a:ext cx="3346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Que representa el camino mas simple de la trayectoria en el laberinto</a:t>
            </a:r>
          </a:p>
        </p:txBody>
      </p:sp>
      <p:sp>
        <p:nvSpPr>
          <p:cNvPr id="32772" name="Rectángulo 91"/>
          <p:cNvSpPr>
            <a:spLocks noChangeArrowheads="1"/>
          </p:cNvSpPr>
          <p:nvPr/>
        </p:nvSpPr>
        <p:spPr bwMode="auto">
          <a:xfrm>
            <a:off x="123825" y="685800"/>
            <a:ext cx="4914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</a:t>
            </a:r>
            <a:r>
              <a:rPr kumimoji="0" lang="es-MX" altLang="es-MX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14a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8d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2a 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sp>
        <p:nvSpPr>
          <p:cNvPr id="32773" name="Rectángulo 92"/>
          <p:cNvSpPr>
            <a:spLocks noChangeArrowheads="1"/>
          </p:cNvSpPr>
          <p:nvPr/>
        </p:nvSpPr>
        <p:spPr bwMode="auto">
          <a:xfrm>
            <a:off x="190500" y="1555750"/>
            <a:ext cx="1466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3c 3c </a:t>
            </a:r>
          </a:p>
        </p:txBody>
      </p:sp>
      <p:sp>
        <p:nvSpPr>
          <p:cNvPr id="28678" name="Rectángulo 93"/>
          <p:cNvSpPr>
            <a:spLocks noChangeArrowheads="1"/>
          </p:cNvSpPr>
          <p:nvPr/>
        </p:nvSpPr>
        <p:spPr bwMode="auto">
          <a:xfrm>
            <a:off x="122238" y="4718050"/>
            <a:ext cx="1374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14a</a:t>
            </a:r>
            <a:endParaRPr kumimoji="0" lang="es-MX" altLang="es-MX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32775" name="Rectángulo 94"/>
          <p:cNvSpPr>
            <a:spLocks noChangeArrowheads="1"/>
          </p:cNvSpPr>
          <p:nvPr/>
        </p:nvSpPr>
        <p:spPr bwMode="auto">
          <a:xfrm>
            <a:off x="153988" y="1108075"/>
            <a:ext cx="36417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Las cadenas adyacentes</a:t>
            </a:r>
          </a:p>
        </p:txBody>
      </p:sp>
      <p:sp>
        <p:nvSpPr>
          <p:cNvPr id="32776" name="Rectángulo 95"/>
          <p:cNvSpPr>
            <a:spLocks noChangeArrowheads="1"/>
          </p:cNvSpPr>
          <p:nvPr/>
        </p:nvSpPr>
        <p:spPr bwMode="auto">
          <a:xfrm>
            <a:off x="114300" y="1987550"/>
            <a:ext cx="41163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Tienen la misma dirección, por lo que se pueden simplificar como</a:t>
            </a:r>
          </a:p>
        </p:txBody>
      </p:sp>
      <p:sp>
        <p:nvSpPr>
          <p:cNvPr id="32777" name="Rectángulo 96"/>
          <p:cNvSpPr>
            <a:spLocks noChangeArrowheads="1"/>
          </p:cNvSpPr>
          <p:nvPr/>
        </p:nvSpPr>
        <p:spPr bwMode="auto">
          <a:xfrm>
            <a:off x="200025" y="3300413"/>
            <a:ext cx="568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9c</a:t>
            </a:r>
          </a:p>
        </p:txBody>
      </p:sp>
      <p:sp>
        <p:nvSpPr>
          <p:cNvPr id="28682" name="Rectángulo 97"/>
          <p:cNvSpPr>
            <a:spLocks noChangeArrowheads="1"/>
          </p:cNvSpPr>
          <p:nvPr/>
        </p:nvSpPr>
        <p:spPr bwMode="auto">
          <a:xfrm>
            <a:off x="173038" y="4268788"/>
            <a:ext cx="14779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También</a:t>
            </a:r>
          </a:p>
        </p:txBody>
      </p:sp>
      <p:sp>
        <p:nvSpPr>
          <p:cNvPr id="28683" name="Rectángulo 98"/>
          <p:cNvSpPr>
            <a:spLocks noChangeArrowheads="1"/>
          </p:cNvSpPr>
          <p:nvPr/>
        </p:nvSpPr>
        <p:spPr bwMode="auto">
          <a:xfrm>
            <a:off x="5278438" y="773113"/>
            <a:ext cx="3660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9c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4b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26a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8d 2a 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sp>
        <p:nvSpPr>
          <p:cNvPr id="28684" name="Rectángulo 99"/>
          <p:cNvSpPr>
            <a:spLocks noChangeArrowheads="1"/>
          </p:cNvSpPr>
          <p:nvPr/>
        </p:nvSpPr>
        <p:spPr bwMode="auto">
          <a:xfrm>
            <a:off x="5430838" y="6350"/>
            <a:ext cx="33543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Por lo que simplificando la oración anterior, queda</a:t>
            </a:r>
          </a:p>
        </p:txBody>
      </p:sp>
      <p:cxnSp>
        <p:nvCxnSpPr>
          <p:cNvPr id="63" name="Conector recto 62"/>
          <p:cNvCxnSpPr>
            <a:cxnSpLocks/>
          </p:cNvCxnSpPr>
          <p:nvPr/>
        </p:nvCxnSpPr>
        <p:spPr>
          <a:xfrm>
            <a:off x="4881563" y="2706688"/>
            <a:ext cx="1236662" cy="793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>
            <a:cxnSpLocks/>
          </p:cNvCxnSpPr>
          <p:nvPr/>
        </p:nvCxnSpPr>
        <p:spPr>
          <a:xfrm>
            <a:off x="6083300" y="2686050"/>
            <a:ext cx="0" cy="11953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8"/>
          <p:cNvGrpSpPr>
            <a:grpSpLocks/>
          </p:cNvGrpSpPr>
          <p:nvPr/>
        </p:nvGrpSpPr>
        <p:grpSpPr bwMode="auto">
          <a:xfrm>
            <a:off x="5014913" y="3867150"/>
            <a:ext cx="1068387" cy="19050"/>
            <a:chOff x="5014913" y="3867150"/>
            <a:chExt cx="1068387" cy="19050"/>
          </a:xfrm>
        </p:grpSpPr>
        <p:cxnSp>
          <p:nvCxnSpPr>
            <p:cNvPr id="62" name="Conector recto 61"/>
            <p:cNvCxnSpPr/>
            <p:nvPr/>
          </p:nvCxnSpPr>
          <p:spPr>
            <a:xfrm flipH="1">
              <a:off x="5761038" y="3867150"/>
              <a:ext cx="32226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60"/>
            <p:cNvCxnSpPr>
              <a:cxnSpLocks/>
            </p:cNvCxnSpPr>
            <p:nvPr/>
          </p:nvCxnSpPr>
          <p:spPr>
            <a:xfrm flipH="1">
              <a:off x="5014913" y="3867150"/>
              <a:ext cx="407987" cy="1905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/>
            <p:cNvCxnSpPr/>
            <p:nvPr/>
          </p:nvCxnSpPr>
          <p:spPr>
            <a:xfrm flipH="1">
              <a:off x="5422900" y="3867150"/>
              <a:ext cx="338138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Conector recto 65"/>
          <p:cNvCxnSpPr/>
          <p:nvPr/>
        </p:nvCxnSpPr>
        <p:spPr>
          <a:xfrm>
            <a:off x="5014913" y="3881438"/>
            <a:ext cx="0" cy="4921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7"/>
          <p:cNvGrpSpPr>
            <a:grpSpLocks/>
          </p:cNvGrpSpPr>
          <p:nvPr/>
        </p:nvGrpSpPr>
        <p:grpSpPr bwMode="auto">
          <a:xfrm>
            <a:off x="5014913" y="4387850"/>
            <a:ext cx="3390900" cy="33338"/>
            <a:chOff x="5014913" y="4387850"/>
            <a:chExt cx="3390900" cy="33338"/>
          </a:xfrm>
        </p:grpSpPr>
        <p:cxnSp>
          <p:nvCxnSpPr>
            <p:cNvPr id="67" name="Conector recto 66"/>
            <p:cNvCxnSpPr>
              <a:cxnSpLocks/>
            </p:cNvCxnSpPr>
            <p:nvPr/>
          </p:nvCxnSpPr>
          <p:spPr>
            <a:xfrm>
              <a:off x="5014913" y="4387850"/>
              <a:ext cx="1435100" cy="2381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/>
            <p:cNvCxnSpPr>
              <a:cxnSpLocks/>
            </p:cNvCxnSpPr>
            <p:nvPr/>
          </p:nvCxnSpPr>
          <p:spPr>
            <a:xfrm>
              <a:off x="6450013" y="4411663"/>
              <a:ext cx="1955800" cy="952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Conector recto 69"/>
          <p:cNvCxnSpPr>
            <a:cxnSpLocks/>
          </p:cNvCxnSpPr>
          <p:nvPr/>
        </p:nvCxnSpPr>
        <p:spPr>
          <a:xfrm flipH="1" flipV="1">
            <a:off x="8391525" y="3530600"/>
            <a:ext cx="14288" cy="8572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/>
          <p:cNvCxnSpPr>
            <a:cxnSpLocks/>
          </p:cNvCxnSpPr>
          <p:nvPr/>
        </p:nvCxnSpPr>
        <p:spPr>
          <a:xfrm>
            <a:off x="8391525" y="3532188"/>
            <a:ext cx="25241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95" name="Grupo 75"/>
          <p:cNvGrpSpPr>
            <a:grpSpLocks/>
          </p:cNvGrpSpPr>
          <p:nvPr/>
        </p:nvGrpSpPr>
        <p:grpSpPr bwMode="auto">
          <a:xfrm>
            <a:off x="4384675" y="2414588"/>
            <a:ext cx="4772025" cy="2687637"/>
            <a:chOff x="4900072" y="4453890"/>
            <a:chExt cx="4772683" cy="2687637"/>
          </a:xfrm>
        </p:grpSpPr>
        <p:grpSp>
          <p:nvGrpSpPr>
            <p:cNvPr id="32805" name="Grupo 2"/>
            <p:cNvGrpSpPr>
              <a:grpSpLocks/>
            </p:cNvGrpSpPr>
            <p:nvPr/>
          </p:nvGrpSpPr>
          <p:grpSpPr bwMode="auto">
            <a:xfrm>
              <a:off x="4900072" y="4453890"/>
              <a:ext cx="4772683" cy="2687637"/>
              <a:chOff x="323513" y="898795"/>
              <a:chExt cx="4773003" cy="2688467"/>
            </a:xfrm>
          </p:grpSpPr>
          <p:cxnSp>
            <p:nvCxnSpPr>
              <p:cNvPr id="80" name="Conector: angular 79"/>
              <p:cNvCxnSpPr>
                <a:cxnSpLocks/>
              </p:cNvCxnSpPr>
              <p:nvPr/>
            </p:nvCxnSpPr>
            <p:spPr>
              <a:xfrm>
                <a:off x="787158" y="970254"/>
                <a:ext cx="2716770" cy="1097302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ector: angular 100"/>
              <p:cNvCxnSpPr>
                <a:cxnSpLocks/>
              </p:cNvCxnSpPr>
              <p:nvPr/>
            </p:nvCxnSpPr>
            <p:spPr>
              <a:xfrm rot="16200000" flipV="1">
                <a:off x="2799690" y="1336322"/>
                <a:ext cx="717772" cy="71611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: angular 101"/>
              <p:cNvCxnSpPr>
                <a:cxnSpLocks/>
              </p:cNvCxnSpPr>
              <p:nvPr/>
            </p:nvCxnSpPr>
            <p:spPr>
              <a:xfrm flipV="1">
                <a:off x="2146337" y="982958"/>
                <a:ext cx="2469069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ector: angular 102"/>
              <p:cNvCxnSpPr>
                <a:cxnSpLocks/>
              </p:cNvCxnSpPr>
              <p:nvPr/>
            </p:nvCxnSpPr>
            <p:spPr>
              <a:xfrm rot="5400000">
                <a:off x="3466527" y="1531639"/>
                <a:ext cx="1683270" cy="585907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Conector recto 103"/>
              <p:cNvCxnSpPr>
                <a:cxnSpLocks/>
              </p:cNvCxnSpPr>
              <p:nvPr/>
            </p:nvCxnSpPr>
            <p:spPr>
              <a:xfrm flipH="1">
                <a:off x="1160297" y="2624940"/>
                <a:ext cx="2854910" cy="412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ector: angular 104"/>
              <p:cNvCxnSpPr>
                <a:cxnSpLocks/>
              </p:cNvCxnSpPr>
              <p:nvPr/>
            </p:nvCxnSpPr>
            <p:spPr>
              <a:xfrm flipV="1">
                <a:off x="787158" y="1399011"/>
                <a:ext cx="1108302" cy="794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ector: angular 105"/>
              <p:cNvCxnSpPr/>
              <p:nvPr/>
            </p:nvCxnSpPr>
            <p:spPr>
              <a:xfrm rot="5400000">
                <a:off x="1512752" y="1778542"/>
                <a:ext cx="797171" cy="12703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ector: angular 106"/>
              <p:cNvCxnSpPr/>
              <p:nvPr/>
            </p:nvCxnSpPr>
            <p:spPr>
              <a:xfrm rot="16200000" flipH="1">
                <a:off x="749007" y="1445102"/>
                <a:ext cx="822579" cy="74627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Conector recto 107"/>
              <p:cNvCxnSpPr>
                <a:cxnSpLocks/>
              </p:cNvCxnSpPr>
              <p:nvPr/>
            </p:nvCxnSpPr>
            <p:spPr>
              <a:xfrm>
                <a:off x="787158" y="1818241"/>
                <a:ext cx="0" cy="129103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ector recto 108"/>
              <p:cNvCxnSpPr>
                <a:cxnSpLocks/>
              </p:cNvCxnSpPr>
              <p:nvPr/>
            </p:nvCxnSpPr>
            <p:spPr>
              <a:xfrm flipV="1">
                <a:off x="774455" y="2177127"/>
                <a:ext cx="385842" cy="1588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ector recto 109"/>
              <p:cNvCxnSpPr/>
              <p:nvPr/>
            </p:nvCxnSpPr>
            <p:spPr>
              <a:xfrm>
                <a:off x="787158" y="3109277"/>
                <a:ext cx="135917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ector recto 110"/>
              <p:cNvCxnSpPr/>
              <p:nvPr/>
            </p:nvCxnSpPr>
            <p:spPr>
              <a:xfrm>
                <a:off x="2800521" y="3109277"/>
                <a:ext cx="1800594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Conector recto 111"/>
              <p:cNvCxnSpPr>
                <a:cxnSpLocks/>
              </p:cNvCxnSpPr>
              <p:nvPr/>
            </p:nvCxnSpPr>
            <p:spPr>
              <a:xfrm flipV="1">
                <a:off x="4601114" y="2229531"/>
                <a:ext cx="0" cy="87974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ector recto 112"/>
              <p:cNvCxnSpPr>
                <a:cxnSpLocks/>
              </p:cNvCxnSpPr>
              <p:nvPr/>
            </p:nvCxnSpPr>
            <p:spPr>
              <a:xfrm flipH="1">
                <a:off x="782395" y="3109277"/>
                <a:ext cx="4763" cy="46369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ector recto 113"/>
              <p:cNvCxnSpPr/>
              <p:nvPr/>
            </p:nvCxnSpPr>
            <p:spPr>
              <a:xfrm flipV="1">
                <a:off x="787158" y="3558678"/>
                <a:ext cx="3828247" cy="28584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Conector recto 114"/>
              <p:cNvCxnSpPr/>
              <p:nvPr/>
            </p:nvCxnSpPr>
            <p:spPr>
              <a:xfrm>
                <a:off x="4615405" y="3109277"/>
                <a:ext cx="0" cy="43987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823" name="CuadroTexto 20"/>
              <p:cNvSpPr txBox="1">
                <a:spLocks noChangeArrowheads="1"/>
              </p:cNvSpPr>
              <p:nvPr/>
            </p:nvSpPr>
            <p:spPr bwMode="auto">
              <a:xfrm>
                <a:off x="323513" y="898795"/>
                <a:ext cx="1168304" cy="461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I</a:t>
                </a:r>
                <a:r>
                  <a:rPr kumimoji="0" lang="es-MX" altLang="es-MX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nicio</a:t>
                </a:r>
              </a:p>
            </p:txBody>
          </p:sp>
          <p:sp>
            <p:nvSpPr>
              <p:cNvPr id="32824" name="CuadroTexto 21"/>
              <p:cNvSpPr txBox="1">
                <a:spLocks noChangeArrowheads="1"/>
              </p:cNvSpPr>
              <p:nvPr/>
            </p:nvSpPr>
            <p:spPr bwMode="auto">
              <a:xfrm>
                <a:off x="4086921" y="1770346"/>
                <a:ext cx="1009595" cy="4617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F</a:t>
                </a:r>
                <a:r>
                  <a:rPr kumimoji="0" lang="es-MX" altLang="es-MX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/>
                  </a:rPr>
                  <a:t>inal</a:t>
                </a:r>
              </a:p>
            </p:txBody>
          </p:sp>
        </p:grpSp>
        <p:cxnSp>
          <p:nvCxnSpPr>
            <p:cNvPr id="79" name="Conector recto 78"/>
            <p:cNvCxnSpPr/>
            <p:nvPr/>
          </p:nvCxnSpPr>
          <p:spPr>
            <a:xfrm>
              <a:off x="7376913" y="4890452"/>
              <a:ext cx="156549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96" name="Rectángulo 117"/>
          <p:cNvSpPr>
            <a:spLocks noChangeArrowheads="1"/>
          </p:cNvSpPr>
          <p:nvPr/>
        </p:nvSpPr>
        <p:spPr bwMode="auto">
          <a:xfrm>
            <a:off x="4819650" y="5287963"/>
            <a:ext cx="395288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</a:p>
        </p:txBody>
      </p:sp>
      <p:sp>
        <p:nvSpPr>
          <p:cNvPr id="28697" name="Rectángulo 118"/>
          <p:cNvSpPr>
            <a:spLocks noChangeArrowheads="1"/>
          </p:cNvSpPr>
          <p:nvPr/>
        </p:nvSpPr>
        <p:spPr bwMode="auto">
          <a:xfrm>
            <a:off x="5091113" y="5299075"/>
            <a:ext cx="628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8698" name="Rectángulo 119"/>
          <p:cNvSpPr>
            <a:spLocks noChangeArrowheads="1"/>
          </p:cNvSpPr>
          <p:nvPr/>
        </p:nvSpPr>
        <p:spPr bwMode="auto">
          <a:xfrm>
            <a:off x="5572125" y="5316538"/>
            <a:ext cx="6461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12b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8700" name="Rectángulo 121"/>
          <p:cNvSpPr>
            <a:spLocks noChangeArrowheads="1"/>
          </p:cNvSpPr>
          <p:nvPr/>
        </p:nvSpPr>
        <p:spPr bwMode="auto">
          <a:xfrm>
            <a:off x="6116638" y="5313363"/>
            <a:ext cx="474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9c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8701" name="Rectángulo 122"/>
          <p:cNvSpPr>
            <a:spLocks noChangeArrowheads="1"/>
          </p:cNvSpPr>
          <p:nvPr/>
        </p:nvSpPr>
        <p:spPr bwMode="auto">
          <a:xfrm>
            <a:off x="6492875" y="5307013"/>
            <a:ext cx="493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8702" name="Rectángulo 123"/>
          <p:cNvSpPr>
            <a:spLocks noChangeArrowheads="1"/>
          </p:cNvSpPr>
          <p:nvPr/>
        </p:nvSpPr>
        <p:spPr bwMode="auto">
          <a:xfrm>
            <a:off x="6831013" y="5307013"/>
            <a:ext cx="628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26a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8703" name="Rectángulo 124"/>
          <p:cNvSpPr>
            <a:spLocks noChangeArrowheads="1"/>
          </p:cNvSpPr>
          <p:nvPr/>
        </p:nvSpPr>
        <p:spPr bwMode="auto">
          <a:xfrm>
            <a:off x="7366000" y="5322888"/>
            <a:ext cx="493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8d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8704" name="Rectángulo 125"/>
          <p:cNvSpPr>
            <a:spLocks noChangeArrowheads="1"/>
          </p:cNvSpPr>
          <p:nvPr/>
        </p:nvSpPr>
        <p:spPr bwMode="auto">
          <a:xfrm>
            <a:off x="7780338" y="5322888"/>
            <a:ext cx="474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2a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8705" name="Rectángulo 126"/>
          <p:cNvSpPr>
            <a:spLocks noChangeArrowheads="1"/>
          </p:cNvSpPr>
          <p:nvPr/>
        </p:nvSpPr>
        <p:spPr bwMode="auto">
          <a:xfrm>
            <a:off x="8178800" y="5322888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32798" name="Rectángulo 2"/>
          <p:cNvSpPr>
            <a:spLocks noChangeArrowheads="1"/>
          </p:cNvSpPr>
          <p:nvPr/>
        </p:nvSpPr>
        <p:spPr bwMode="auto">
          <a:xfrm>
            <a:off x="868363" y="3228975"/>
            <a:ext cx="32019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Que se denota como:</a:t>
            </a:r>
          </a:p>
        </p:txBody>
      </p:sp>
      <p:sp>
        <p:nvSpPr>
          <p:cNvPr id="32799" name="Rectángulo 92"/>
          <p:cNvSpPr>
            <a:spLocks noChangeArrowheads="1"/>
          </p:cNvSpPr>
          <p:nvPr/>
        </p:nvSpPr>
        <p:spPr bwMode="auto">
          <a:xfrm>
            <a:off x="182563" y="3792538"/>
            <a:ext cx="1466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3c 3c </a:t>
            </a:r>
          </a:p>
        </p:txBody>
      </p:sp>
      <p:sp>
        <p:nvSpPr>
          <p:cNvPr id="32800" name="Rectángulo 97"/>
          <p:cNvSpPr>
            <a:spLocks noChangeArrowheads="1"/>
          </p:cNvSpPr>
          <p:nvPr/>
        </p:nvSpPr>
        <p:spPr bwMode="auto">
          <a:xfrm>
            <a:off x="1511300" y="3805238"/>
            <a:ext cx="5286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sym typeface="Wingdings" panose="05000000000000000000" pitchFamily="2" charset="2"/>
              </a:rPr>
              <a:t></a:t>
            </a:r>
            <a:endParaRPr kumimoji="0" lang="es-MX" altLang="es-MX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32801" name="Rectángulo 96"/>
          <p:cNvSpPr>
            <a:spLocks noChangeArrowheads="1"/>
          </p:cNvSpPr>
          <p:nvPr/>
        </p:nvSpPr>
        <p:spPr bwMode="auto">
          <a:xfrm>
            <a:off x="2033588" y="3821113"/>
            <a:ext cx="568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9c</a:t>
            </a:r>
          </a:p>
        </p:txBody>
      </p:sp>
      <p:sp>
        <p:nvSpPr>
          <p:cNvPr id="71" name="Rectángulo 97"/>
          <p:cNvSpPr>
            <a:spLocks noChangeArrowheads="1"/>
          </p:cNvSpPr>
          <p:nvPr/>
        </p:nvSpPr>
        <p:spPr bwMode="auto">
          <a:xfrm>
            <a:off x="1519238" y="4745038"/>
            <a:ext cx="528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sym typeface="Wingdings" panose="05000000000000000000" pitchFamily="2" charset="2"/>
              </a:rPr>
              <a:t></a:t>
            </a:r>
            <a:endParaRPr kumimoji="0" lang="es-MX" altLang="es-MX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72" name="Rectángulo 96"/>
          <p:cNvSpPr>
            <a:spLocks noChangeArrowheads="1"/>
          </p:cNvSpPr>
          <p:nvPr/>
        </p:nvSpPr>
        <p:spPr bwMode="auto">
          <a:xfrm>
            <a:off x="2027238" y="4745038"/>
            <a:ext cx="735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26a</a:t>
            </a:r>
          </a:p>
        </p:txBody>
      </p:sp>
      <p:sp>
        <p:nvSpPr>
          <p:cNvPr id="73" name="Rectángulo 72"/>
          <p:cNvSpPr>
            <a:spLocks noChangeArrowheads="1"/>
          </p:cNvSpPr>
          <p:nvPr/>
        </p:nvSpPr>
        <p:spPr bwMode="auto">
          <a:xfrm>
            <a:off x="185738" y="5287963"/>
            <a:ext cx="3709987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Donde  </a:t>
            </a:r>
            <a:r>
              <a:rPr kumimoji="0" lang="es-MX" altLang="es-MX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a</a:t>
            </a: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sym typeface="Wingdings" panose="05000000000000000000" pitchFamily="2" charset="2"/>
              </a:rPr>
              <a:t> </a:t>
            </a:r>
            <a:r>
              <a:rPr kumimoji="0" lang="es-MX" altLang="es-MX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sym typeface="Wingdings" panose="05000000000000000000" pitchFamily="2" charset="2"/>
              </a:rPr>
              <a:t>b </a:t>
            </a: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sym typeface="Wingdings" panose="05000000000000000000" pitchFamily="2" charset="2"/>
              </a:rPr>
              <a:t> significa que </a:t>
            </a:r>
            <a:r>
              <a:rPr kumimoji="0" lang="es-MX" altLang="es-MX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sym typeface="Wingdings" panose="05000000000000000000" pitchFamily="2" charset="2"/>
              </a:rPr>
              <a:t>a</a:t>
            </a: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sym typeface="Wingdings" panose="05000000000000000000" pitchFamily="2" charset="2"/>
              </a:rPr>
              <a:t> se sustituye o reescribe como </a:t>
            </a:r>
            <a:r>
              <a:rPr kumimoji="0" lang="es-MX" altLang="es-MX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  <a:sym typeface="Wingdings" panose="05000000000000000000" pitchFamily="2" charset="2"/>
              </a:rPr>
              <a:t>b</a:t>
            </a:r>
            <a:endParaRPr kumimoji="0" lang="es-MX" altLang="es-MX" sz="2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26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8" grpId="0"/>
      <p:bldP spid="28682" grpId="0"/>
      <p:bldP spid="28683" grpId="0"/>
      <p:bldP spid="28684" grpId="0"/>
      <p:bldP spid="28696" grpId="0"/>
      <p:bldP spid="28697" grpId="0"/>
      <p:bldP spid="28698" grpId="0"/>
      <p:bldP spid="28700" grpId="0"/>
      <p:bldP spid="28701" grpId="0"/>
      <p:bldP spid="28702" grpId="0"/>
      <p:bldP spid="28703" grpId="0"/>
      <p:bldP spid="28704" grpId="0"/>
      <p:bldP spid="28705" grpId="0"/>
      <p:bldP spid="71" grpId="0"/>
      <p:bldP spid="72" grpId="0"/>
      <p:bldP spid="7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o 39"/>
          <p:cNvGrpSpPr/>
          <p:nvPr/>
        </p:nvGrpSpPr>
        <p:grpSpPr>
          <a:xfrm>
            <a:off x="7404487" y="4223473"/>
            <a:ext cx="1630680" cy="1578947"/>
            <a:chOff x="3368040" y="1406693"/>
            <a:chExt cx="1630680" cy="1578947"/>
          </a:xfrm>
        </p:grpSpPr>
        <p:sp>
          <p:nvSpPr>
            <p:cNvPr id="38" name="Elipse 37"/>
            <p:cNvSpPr/>
            <p:nvPr/>
          </p:nvSpPr>
          <p:spPr bwMode="auto">
            <a:xfrm>
              <a:off x="3368040" y="1406693"/>
              <a:ext cx="1630680" cy="157894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3635684" y="1967647"/>
              <a:ext cx="11674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Ejecutor</a:t>
              </a:r>
            </a:p>
          </p:txBody>
        </p:sp>
      </p:grpSp>
      <p:sp>
        <p:nvSpPr>
          <p:cNvPr id="44" name="Flecha: a la derecha 43"/>
          <p:cNvSpPr/>
          <p:nvPr/>
        </p:nvSpPr>
        <p:spPr bwMode="auto">
          <a:xfrm rot="5593230">
            <a:off x="724000" y="5665707"/>
            <a:ext cx="535208" cy="27342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0" y="7902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Entonces el seguidor de laberintos tiene la siguiente arquitectura  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Senso</a:t>
            </a:r>
            <a:r>
              <a:rPr kumimoji="0" lang="es-MX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Psico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Motriz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 </a:t>
            </a:r>
          </a:p>
        </p:txBody>
      </p:sp>
      <p:cxnSp>
        <p:nvCxnSpPr>
          <p:cNvPr id="20" name="Conector: angular 19"/>
          <p:cNvCxnSpPr>
            <a:cxnSpLocks/>
          </p:cNvCxnSpPr>
          <p:nvPr/>
        </p:nvCxnSpPr>
        <p:spPr bwMode="auto">
          <a:xfrm>
            <a:off x="5052019" y="509492"/>
            <a:ext cx="2716213" cy="1096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/>
          <p:cNvCxnSpPr>
            <a:cxnSpLocks/>
          </p:cNvCxnSpPr>
          <p:nvPr/>
        </p:nvCxnSpPr>
        <p:spPr bwMode="auto">
          <a:xfrm rot="16200000" flipV="1">
            <a:off x="7064176" y="875410"/>
            <a:ext cx="717550" cy="715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: angular 21"/>
          <p:cNvCxnSpPr>
            <a:cxnSpLocks/>
          </p:cNvCxnSpPr>
          <p:nvPr/>
        </p:nvCxnSpPr>
        <p:spPr bwMode="auto">
          <a:xfrm flipV="1">
            <a:off x="6410919" y="522192"/>
            <a:ext cx="2468563" cy="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r 22"/>
          <p:cNvCxnSpPr>
            <a:cxnSpLocks/>
          </p:cNvCxnSpPr>
          <p:nvPr/>
        </p:nvCxnSpPr>
        <p:spPr bwMode="auto">
          <a:xfrm rot="5400000">
            <a:off x="7730926" y="1070673"/>
            <a:ext cx="1682750" cy="5857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>
            <a:cxnSpLocks/>
          </p:cNvCxnSpPr>
          <p:nvPr/>
        </p:nvCxnSpPr>
        <p:spPr bwMode="auto">
          <a:xfrm flipH="1">
            <a:off x="5425082" y="2163667"/>
            <a:ext cx="2854325" cy="412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: angular 24"/>
          <p:cNvCxnSpPr>
            <a:cxnSpLocks/>
          </p:cNvCxnSpPr>
          <p:nvPr/>
        </p:nvCxnSpPr>
        <p:spPr bwMode="auto">
          <a:xfrm flipV="1">
            <a:off x="5052019" y="938117"/>
            <a:ext cx="1108075" cy="7938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angular 25"/>
          <p:cNvCxnSpPr/>
          <p:nvPr/>
        </p:nvCxnSpPr>
        <p:spPr bwMode="auto">
          <a:xfrm rot="5400000">
            <a:off x="5777506" y="1317530"/>
            <a:ext cx="796925" cy="127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: angular 26"/>
          <p:cNvCxnSpPr/>
          <p:nvPr/>
        </p:nvCxnSpPr>
        <p:spPr bwMode="auto">
          <a:xfrm rot="16200000" flipH="1">
            <a:off x="5013919" y="984155"/>
            <a:ext cx="822325" cy="746125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>
            <a:cxnSpLocks/>
          </p:cNvCxnSpPr>
          <p:nvPr/>
        </p:nvCxnSpPr>
        <p:spPr bwMode="auto">
          <a:xfrm>
            <a:off x="5052019" y="1357217"/>
            <a:ext cx="0" cy="1290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>
            <a:cxnSpLocks/>
          </p:cNvCxnSpPr>
          <p:nvPr/>
        </p:nvCxnSpPr>
        <p:spPr bwMode="auto">
          <a:xfrm flipV="1">
            <a:off x="5039319" y="1715992"/>
            <a:ext cx="385763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 bwMode="auto">
          <a:xfrm>
            <a:off x="5052019" y="2647855"/>
            <a:ext cx="1358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 bwMode="auto">
          <a:xfrm>
            <a:off x="7064969" y="2647855"/>
            <a:ext cx="1800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>
            <a:cxnSpLocks/>
          </p:cNvCxnSpPr>
          <p:nvPr/>
        </p:nvCxnSpPr>
        <p:spPr bwMode="auto">
          <a:xfrm flipV="1">
            <a:off x="8865194" y="1768380"/>
            <a:ext cx="0" cy="879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>
            <a:cxnSpLocks/>
          </p:cNvCxnSpPr>
          <p:nvPr/>
        </p:nvCxnSpPr>
        <p:spPr bwMode="auto">
          <a:xfrm flipH="1">
            <a:off x="5047257" y="2647855"/>
            <a:ext cx="4762" cy="4635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 bwMode="auto">
          <a:xfrm flipV="1">
            <a:off x="5052019" y="3097117"/>
            <a:ext cx="3827463" cy="28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 bwMode="auto">
          <a:xfrm>
            <a:off x="8879482" y="2647855"/>
            <a:ext cx="0" cy="4397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20"/>
          <p:cNvSpPr txBox="1">
            <a:spLocks noChangeArrowheads="1"/>
          </p:cNvSpPr>
          <p:nvPr/>
        </p:nvSpPr>
        <p:spPr bwMode="auto">
          <a:xfrm>
            <a:off x="4867145" y="464397"/>
            <a:ext cx="938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Inicio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49" name="CuadroTexto 21"/>
          <p:cNvSpPr txBox="1">
            <a:spLocks noChangeArrowheads="1"/>
          </p:cNvSpPr>
          <p:nvPr/>
        </p:nvSpPr>
        <p:spPr bwMode="auto">
          <a:xfrm>
            <a:off x="8281856" y="1243067"/>
            <a:ext cx="907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Final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cxnSp>
        <p:nvCxnSpPr>
          <p:cNvPr id="50" name="Conector recto 49"/>
          <p:cNvCxnSpPr>
            <a:cxnSpLocks/>
          </p:cNvCxnSpPr>
          <p:nvPr/>
        </p:nvCxnSpPr>
        <p:spPr>
          <a:xfrm flipH="1">
            <a:off x="5215532" y="1863630"/>
            <a:ext cx="407987" cy="19050"/>
          </a:xfrm>
          <a:prstGeom prst="line">
            <a:avLst/>
          </a:prstGeom>
          <a:ln w="3810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/>
          <p:cNvCxnSpPr/>
          <p:nvPr/>
        </p:nvCxnSpPr>
        <p:spPr>
          <a:xfrm flipH="1">
            <a:off x="5961657" y="1863630"/>
            <a:ext cx="32226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>
            <a:cxnSpLocks/>
          </p:cNvCxnSpPr>
          <p:nvPr/>
        </p:nvCxnSpPr>
        <p:spPr>
          <a:xfrm>
            <a:off x="5047257" y="659539"/>
            <a:ext cx="1236662" cy="7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>
            <a:cxnSpLocks/>
          </p:cNvCxnSpPr>
          <p:nvPr/>
        </p:nvCxnSpPr>
        <p:spPr>
          <a:xfrm>
            <a:off x="6283919" y="682530"/>
            <a:ext cx="0" cy="11953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/>
          <p:cNvCxnSpPr/>
          <p:nvPr/>
        </p:nvCxnSpPr>
        <p:spPr>
          <a:xfrm flipH="1">
            <a:off x="5623519" y="1863630"/>
            <a:ext cx="33813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>
            <a:off x="5215532" y="1877917"/>
            <a:ext cx="0" cy="492125"/>
          </a:xfrm>
          <a:prstGeom prst="line">
            <a:avLst/>
          </a:prstGeom>
          <a:ln w="3810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>
            <a:cxnSpLocks/>
          </p:cNvCxnSpPr>
          <p:nvPr/>
        </p:nvCxnSpPr>
        <p:spPr>
          <a:xfrm>
            <a:off x="5215532" y="2384330"/>
            <a:ext cx="3356769" cy="24199"/>
          </a:xfrm>
          <a:prstGeom prst="line">
            <a:avLst/>
          </a:prstGeom>
          <a:ln w="3810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/>
          <p:cNvCxnSpPr/>
          <p:nvPr/>
        </p:nvCxnSpPr>
        <p:spPr>
          <a:xfrm>
            <a:off x="7041157" y="877792"/>
            <a:ext cx="15652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o 5"/>
          <p:cNvGrpSpPr/>
          <p:nvPr/>
        </p:nvGrpSpPr>
        <p:grpSpPr>
          <a:xfrm>
            <a:off x="242490" y="479190"/>
            <a:ext cx="4322637" cy="2661295"/>
            <a:chOff x="243014" y="587077"/>
            <a:chExt cx="4322637" cy="2661295"/>
          </a:xfrm>
        </p:grpSpPr>
        <p:cxnSp>
          <p:nvCxnSpPr>
            <p:cNvPr id="102" name="Conector: angular 101"/>
            <p:cNvCxnSpPr>
              <a:cxnSpLocks/>
            </p:cNvCxnSpPr>
            <p:nvPr/>
          </p:nvCxnSpPr>
          <p:spPr bwMode="auto">
            <a:xfrm>
              <a:off x="427888" y="632172"/>
              <a:ext cx="2716213" cy="1096963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ector: angular 102"/>
            <p:cNvCxnSpPr>
              <a:cxnSpLocks/>
            </p:cNvCxnSpPr>
            <p:nvPr/>
          </p:nvCxnSpPr>
          <p:spPr bwMode="auto">
            <a:xfrm rot="16200000" flipV="1">
              <a:off x="2440045" y="998090"/>
              <a:ext cx="717550" cy="715963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ector: angular 103"/>
            <p:cNvCxnSpPr>
              <a:cxnSpLocks/>
            </p:cNvCxnSpPr>
            <p:nvPr/>
          </p:nvCxnSpPr>
          <p:spPr bwMode="auto">
            <a:xfrm flipV="1">
              <a:off x="1786788" y="644872"/>
              <a:ext cx="2468563" cy="0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ector: angular 104"/>
            <p:cNvCxnSpPr>
              <a:cxnSpLocks/>
            </p:cNvCxnSpPr>
            <p:nvPr/>
          </p:nvCxnSpPr>
          <p:spPr bwMode="auto">
            <a:xfrm rot="5400000">
              <a:off x="3106795" y="1193353"/>
              <a:ext cx="1682750" cy="585787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ector recto 105"/>
            <p:cNvCxnSpPr>
              <a:cxnSpLocks/>
            </p:cNvCxnSpPr>
            <p:nvPr/>
          </p:nvCxnSpPr>
          <p:spPr bwMode="auto">
            <a:xfrm flipH="1">
              <a:off x="800951" y="2286347"/>
              <a:ext cx="2854325" cy="412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ector: angular 106"/>
            <p:cNvCxnSpPr>
              <a:cxnSpLocks/>
            </p:cNvCxnSpPr>
            <p:nvPr/>
          </p:nvCxnSpPr>
          <p:spPr bwMode="auto">
            <a:xfrm flipV="1">
              <a:off x="427888" y="1060797"/>
              <a:ext cx="1108075" cy="7938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: angular 107"/>
            <p:cNvCxnSpPr/>
            <p:nvPr/>
          </p:nvCxnSpPr>
          <p:spPr bwMode="auto">
            <a:xfrm rot="5400000">
              <a:off x="1153375" y="1440210"/>
              <a:ext cx="796925" cy="12700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ector: angular 108"/>
            <p:cNvCxnSpPr/>
            <p:nvPr/>
          </p:nvCxnSpPr>
          <p:spPr bwMode="auto">
            <a:xfrm rot="16200000" flipH="1">
              <a:off x="389788" y="1106835"/>
              <a:ext cx="822325" cy="746125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recto 109"/>
            <p:cNvCxnSpPr>
              <a:cxnSpLocks/>
            </p:cNvCxnSpPr>
            <p:nvPr/>
          </p:nvCxnSpPr>
          <p:spPr bwMode="auto">
            <a:xfrm>
              <a:off x="427888" y="1479897"/>
              <a:ext cx="0" cy="129063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cxnSpLocks/>
            </p:cNvCxnSpPr>
            <p:nvPr/>
          </p:nvCxnSpPr>
          <p:spPr bwMode="auto">
            <a:xfrm flipV="1">
              <a:off x="415188" y="1838672"/>
              <a:ext cx="385763" cy="158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ector recto 111"/>
            <p:cNvCxnSpPr/>
            <p:nvPr/>
          </p:nvCxnSpPr>
          <p:spPr bwMode="auto">
            <a:xfrm>
              <a:off x="427888" y="2770535"/>
              <a:ext cx="13589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ector recto 112"/>
            <p:cNvCxnSpPr/>
            <p:nvPr/>
          </p:nvCxnSpPr>
          <p:spPr bwMode="auto">
            <a:xfrm>
              <a:off x="2440838" y="2770535"/>
              <a:ext cx="18002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ector recto 113"/>
            <p:cNvCxnSpPr>
              <a:cxnSpLocks/>
            </p:cNvCxnSpPr>
            <p:nvPr/>
          </p:nvCxnSpPr>
          <p:spPr bwMode="auto">
            <a:xfrm flipV="1">
              <a:off x="4241063" y="1891060"/>
              <a:ext cx="0" cy="8794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cxnSpLocks/>
            </p:cNvCxnSpPr>
            <p:nvPr/>
          </p:nvCxnSpPr>
          <p:spPr bwMode="auto">
            <a:xfrm flipH="1">
              <a:off x="423126" y="2770535"/>
              <a:ext cx="4762" cy="4635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Conector recto 115"/>
            <p:cNvCxnSpPr/>
            <p:nvPr/>
          </p:nvCxnSpPr>
          <p:spPr bwMode="auto">
            <a:xfrm flipV="1">
              <a:off x="427888" y="3219797"/>
              <a:ext cx="3827463" cy="285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ector recto 116"/>
            <p:cNvCxnSpPr/>
            <p:nvPr/>
          </p:nvCxnSpPr>
          <p:spPr bwMode="auto">
            <a:xfrm>
              <a:off x="4255351" y="2770535"/>
              <a:ext cx="0" cy="43973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CuadroTexto 20"/>
            <p:cNvSpPr txBox="1">
              <a:spLocks noChangeArrowheads="1"/>
            </p:cNvSpPr>
            <p:nvPr/>
          </p:nvSpPr>
          <p:spPr bwMode="auto">
            <a:xfrm>
              <a:off x="243014" y="587077"/>
              <a:ext cx="9382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Inicio</a:t>
              </a:r>
              <a:endPara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endParaRPr>
            </a:p>
          </p:txBody>
        </p:sp>
        <p:sp>
          <p:nvSpPr>
            <p:cNvPr id="119" name="CuadroTexto 21"/>
            <p:cNvSpPr txBox="1">
              <a:spLocks noChangeArrowheads="1"/>
            </p:cNvSpPr>
            <p:nvPr/>
          </p:nvSpPr>
          <p:spPr bwMode="auto">
            <a:xfrm>
              <a:off x="3657725" y="1365747"/>
              <a:ext cx="90792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Final</a:t>
              </a:r>
              <a:endPara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endParaRPr>
            </a:p>
          </p:txBody>
        </p:sp>
        <p:cxnSp>
          <p:nvCxnSpPr>
            <p:cNvPr id="136" name="Conector recto 135"/>
            <p:cNvCxnSpPr/>
            <p:nvPr/>
          </p:nvCxnSpPr>
          <p:spPr>
            <a:xfrm>
              <a:off x="2417026" y="1000472"/>
              <a:ext cx="156527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7" name="Grupo 136"/>
          <p:cNvGrpSpPr/>
          <p:nvPr/>
        </p:nvGrpSpPr>
        <p:grpSpPr>
          <a:xfrm>
            <a:off x="171983" y="3890382"/>
            <a:ext cx="1630680" cy="1578947"/>
            <a:chOff x="3368040" y="1406693"/>
            <a:chExt cx="1630680" cy="1578947"/>
          </a:xfrm>
        </p:grpSpPr>
        <p:sp>
          <p:nvSpPr>
            <p:cNvPr id="138" name="Elipse 137"/>
            <p:cNvSpPr/>
            <p:nvPr/>
          </p:nvSpPr>
          <p:spPr bwMode="auto">
            <a:xfrm>
              <a:off x="3368040" y="1406693"/>
              <a:ext cx="1630680" cy="157894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3502949" y="1827988"/>
              <a:ext cx="14884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Explorador del laberinto</a:t>
              </a: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5759995" y="4061780"/>
            <a:ext cx="1155282" cy="2031325"/>
            <a:chOff x="5712576" y="3567304"/>
            <a:chExt cx="1155282" cy="2031325"/>
          </a:xfrm>
        </p:grpSpPr>
        <p:sp>
          <p:nvSpPr>
            <p:cNvPr id="141" name="Rectángulo 140"/>
            <p:cNvSpPr/>
            <p:nvPr/>
          </p:nvSpPr>
          <p:spPr>
            <a:xfrm>
              <a:off x="5712576" y="3567304"/>
              <a:ext cx="530915" cy="2031325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12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9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 4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26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8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2 </a:t>
              </a:r>
            </a:p>
          </p:txBody>
        </p:sp>
        <p:sp>
          <p:nvSpPr>
            <p:cNvPr id="142" name="Rectángulo 141"/>
            <p:cNvSpPr/>
            <p:nvPr/>
          </p:nvSpPr>
          <p:spPr>
            <a:xfrm>
              <a:off x="6279235" y="3567304"/>
              <a:ext cx="588623" cy="2031325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9000"/>
              </a:schemeClr>
            </a:solidFill>
            <a:ln>
              <a:solidFill>
                <a:srgbClr val="00000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180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270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 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 90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0</a:t>
              </a:r>
            </a:p>
          </p:txBody>
        </p:sp>
      </p:grpSp>
      <p:sp>
        <p:nvSpPr>
          <p:cNvPr id="143" name="Rectángulo 142"/>
          <p:cNvSpPr/>
          <p:nvPr/>
        </p:nvSpPr>
        <p:spPr>
          <a:xfrm>
            <a:off x="5795259" y="3423349"/>
            <a:ext cx="11978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Numforma</a:t>
            </a: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144" name="Flecha: a la derecha 143"/>
          <p:cNvSpPr/>
          <p:nvPr/>
        </p:nvSpPr>
        <p:spPr bwMode="auto">
          <a:xfrm>
            <a:off x="7028464" y="4806332"/>
            <a:ext cx="356668" cy="213231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5" name="Flecha: a la derecha 144"/>
          <p:cNvSpPr/>
          <p:nvPr/>
        </p:nvSpPr>
        <p:spPr bwMode="auto">
          <a:xfrm rot="5400000">
            <a:off x="769696" y="3501034"/>
            <a:ext cx="535208" cy="27342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6" name="Flecha: a la derecha 145"/>
          <p:cNvSpPr/>
          <p:nvPr/>
        </p:nvSpPr>
        <p:spPr bwMode="auto">
          <a:xfrm rot="16200000">
            <a:off x="7911784" y="3543921"/>
            <a:ext cx="535208" cy="273427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72" name="Grupo 71"/>
          <p:cNvGrpSpPr/>
          <p:nvPr/>
        </p:nvGrpSpPr>
        <p:grpSpPr>
          <a:xfrm>
            <a:off x="2655300" y="4423038"/>
            <a:ext cx="1630680" cy="1578947"/>
            <a:chOff x="3368040" y="1406693"/>
            <a:chExt cx="1630680" cy="1578947"/>
          </a:xfrm>
        </p:grpSpPr>
        <p:sp>
          <p:nvSpPr>
            <p:cNvPr id="73" name="Elipse 72"/>
            <p:cNvSpPr/>
            <p:nvPr/>
          </p:nvSpPr>
          <p:spPr bwMode="auto">
            <a:xfrm>
              <a:off x="3368040" y="1406693"/>
              <a:ext cx="1630680" cy="157894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74" name="CuadroTexto 73"/>
            <p:cNvSpPr txBox="1"/>
            <p:nvPr/>
          </p:nvSpPr>
          <p:spPr>
            <a:xfrm>
              <a:off x="3439131" y="1770851"/>
              <a:ext cx="14884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/>
                </a:rPr>
                <a:t>Analizador de la imagen del entorno</a:t>
              </a:r>
            </a:p>
          </p:txBody>
        </p:sp>
      </p:grpSp>
      <p:sp>
        <p:nvSpPr>
          <p:cNvPr id="76" name="Rectángulo 98"/>
          <p:cNvSpPr>
            <a:spLocks noChangeArrowheads="1"/>
          </p:cNvSpPr>
          <p:nvPr/>
        </p:nvSpPr>
        <p:spPr bwMode="auto">
          <a:xfrm>
            <a:off x="1752142" y="3670590"/>
            <a:ext cx="3660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9c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4b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26a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8d 2a 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79926" y="5977299"/>
            <a:ext cx="21611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imagen del entorno</a:t>
            </a:r>
          </a:p>
        </p:txBody>
      </p:sp>
      <p:sp>
        <p:nvSpPr>
          <p:cNvPr id="79" name="Rectángulo 114"/>
          <p:cNvSpPr>
            <a:spLocks noChangeArrowheads="1"/>
          </p:cNvSpPr>
          <p:nvPr/>
        </p:nvSpPr>
        <p:spPr bwMode="auto">
          <a:xfrm>
            <a:off x="21247" y="6388409"/>
            <a:ext cx="91534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000" b="1" i="0" u="none" strike="noStrike" kern="1200" cap="none" spc="0" normalizeH="0" baseline="0" noProof="0" dirty="0">
                <a:ln w="22225">
                  <a:solidFill>
                    <a:srgbClr val="3333CC"/>
                  </a:solidFill>
                  <a:prstDash val="solid"/>
                </a:ln>
                <a:solidFill>
                  <a:srgbClr val="3333CC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rgbClr val="00CC99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12a 12b 3c 8d 8c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8a 8b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3d 4c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4a 3b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3c 4b 12a </a:t>
            </a:r>
            <a:r>
              <a:rPr kumimoji="0" lang="es-MX" altLang="es-MX" sz="20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4b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14c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14a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16a 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16c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</a:t>
            </a:r>
            <a:r>
              <a:rPr kumimoji="0" lang="es-MX" altLang="es-MX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4d</a:t>
            </a: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 14a 8d 2a </a:t>
            </a:r>
            <a:r>
              <a:rPr kumimoji="0" lang="es-MX" altLang="es-MX" sz="2000" b="1" i="0" u="none" strike="noStrike" kern="1200" cap="none" spc="0" normalizeH="0" baseline="0" noProof="0" dirty="0">
                <a:ln w="22225">
                  <a:solidFill>
                    <a:srgbClr val="3333CC"/>
                  </a:solidFill>
                  <a:prstDash val="solid"/>
                </a:ln>
                <a:solidFill>
                  <a:srgbClr val="3333CC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</a:t>
            </a:r>
            <a:endParaRPr kumimoji="0" lang="es-MX" altLang="es-MX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 rad="63500">
                  <a:srgbClr val="00CC99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81" name="Flecha: a la derecha 80"/>
          <p:cNvSpPr/>
          <p:nvPr/>
        </p:nvSpPr>
        <p:spPr bwMode="auto">
          <a:xfrm rot="16200000">
            <a:off x="3347691" y="4093388"/>
            <a:ext cx="276780" cy="239721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2" name="Flecha: a la derecha 81"/>
          <p:cNvSpPr/>
          <p:nvPr/>
        </p:nvSpPr>
        <p:spPr bwMode="auto">
          <a:xfrm rot="16200000">
            <a:off x="3322421" y="6000811"/>
            <a:ext cx="276780" cy="239721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6" name="Rectángulo 85"/>
          <p:cNvSpPr/>
          <p:nvPr/>
        </p:nvSpPr>
        <p:spPr>
          <a:xfrm>
            <a:off x="1705296" y="3267006"/>
            <a:ext cx="31918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imagen del entorno analizada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412917" y="3657926"/>
            <a:ext cx="19559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Magnitud y dirección</a:t>
            </a:r>
          </a:p>
        </p:txBody>
      </p:sp>
      <p:sp>
        <p:nvSpPr>
          <p:cNvPr id="32" name="Es igual a 31"/>
          <p:cNvSpPr/>
          <p:nvPr/>
        </p:nvSpPr>
        <p:spPr bwMode="auto">
          <a:xfrm rot="2297167">
            <a:off x="4923858" y="4283206"/>
            <a:ext cx="807101" cy="373889"/>
          </a:xfrm>
          <a:prstGeom prst="mathEqual">
            <a:avLst/>
          </a:prstGeom>
          <a:solidFill>
            <a:schemeClr val="accent1">
              <a:lumMod val="75000"/>
            </a:schemeClr>
          </a:solidFill>
          <a:ln w="63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cxnSp>
        <p:nvCxnSpPr>
          <p:cNvPr id="101" name="Conector recto 100"/>
          <p:cNvCxnSpPr>
            <a:cxnSpLocks/>
          </p:cNvCxnSpPr>
          <p:nvPr/>
        </p:nvCxnSpPr>
        <p:spPr>
          <a:xfrm flipH="1">
            <a:off x="8585912" y="1576114"/>
            <a:ext cx="10201" cy="81720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cto 119"/>
          <p:cNvCxnSpPr>
            <a:cxnSpLocks/>
          </p:cNvCxnSpPr>
          <p:nvPr/>
        </p:nvCxnSpPr>
        <p:spPr>
          <a:xfrm flipH="1">
            <a:off x="8572260" y="1481042"/>
            <a:ext cx="289758" cy="19946"/>
          </a:xfrm>
          <a:prstGeom prst="line">
            <a:avLst/>
          </a:prstGeom>
          <a:ln w="3810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9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ángulo 1"/>
          <p:cNvSpPr>
            <a:spLocks noChangeArrowheads="1"/>
          </p:cNvSpPr>
          <p:nvPr/>
        </p:nvSpPr>
        <p:spPr bwMode="auto">
          <a:xfrm>
            <a:off x="0" y="428625"/>
            <a:ext cx="91440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 General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trayectoria no es una línea es una brama en múltiples dimensiones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Cada punto de la brama forma un espacio caótico</a:t>
            </a:r>
            <a:r>
              <a:rPr kumimoji="0" lang="es-E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o sea que cuando seguimos una trayectoria no seguimos una línea sino que cada punto forma un espacio de caos y podemos tomar múltiples posibilidades en ese espacio.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trayectoria no solo puede ser espacial, también puede ser temporal o espacio temporal o sea puede formar un espacio de recuerdos</a:t>
            </a:r>
          </a:p>
        </p:txBody>
      </p:sp>
    </p:spTree>
    <p:extLst>
      <p:ext uri="{BB962C8B-B14F-4D97-AF65-F5344CB8AC3E}">
        <p14:creationId xmlns:p14="http://schemas.microsoft.com/office/powerpoint/2010/main" val="27007584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A22C9A1-0F7A-4CF6-9EFD-6AC83D5DA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5BE8B-ED62-4896-9465-A624811684D2}" type="slidenum">
              <a:rPr lang="es-ES" altLang="es-MX" smtClean="0"/>
              <a:pPr>
                <a:defRPr/>
              </a:pPr>
              <a:t>28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2127815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0037" y="295900"/>
            <a:ext cx="79295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Recorrido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 espacios con objetos</a:t>
            </a:r>
            <a:endParaRPr kumimoji="0" lang="es-MX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00037" y="2171363"/>
            <a:ext cx="861536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Los espacios en general no están vacíos, tienen objetos, obstáculos y marcas o cosas que permiten distinguir entre los diferentes lugares del espacio,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por lo que la idea es que el sistema también perciba estos objetos, los integre a su imagen del entorno, los manipule y los use para navegar en el espacio y tomar decisiones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924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90055" y="186603"/>
            <a:ext cx="3872345" cy="2466109"/>
            <a:chOff x="1711" y="2142"/>
            <a:chExt cx="2916" cy="1892"/>
          </a:xfrm>
        </p:grpSpPr>
        <p:sp>
          <p:nvSpPr>
            <p:cNvPr id="4105" name="AutoShape 4"/>
            <p:cNvSpPr>
              <a:spLocks noChangeArrowheads="1"/>
            </p:cNvSpPr>
            <p:nvPr/>
          </p:nvSpPr>
          <p:spPr bwMode="auto">
            <a:xfrm>
              <a:off x="2305" y="2535"/>
              <a:ext cx="1816" cy="103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6" name="Text Box 5"/>
            <p:cNvSpPr txBox="1">
              <a:spLocks noChangeArrowheads="1"/>
            </p:cNvSpPr>
            <p:nvPr/>
          </p:nvSpPr>
          <p:spPr bwMode="auto">
            <a:xfrm>
              <a:off x="1711" y="3612"/>
              <a:ext cx="1134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Evolución</a:t>
              </a:r>
              <a:endParaRPr kumimoji="0" lang="es-ES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7" name="Text Box 6"/>
            <p:cNvSpPr txBox="1">
              <a:spLocks noChangeArrowheads="1"/>
            </p:cNvSpPr>
            <p:nvPr/>
          </p:nvSpPr>
          <p:spPr bwMode="auto">
            <a:xfrm>
              <a:off x="3331" y="3582"/>
              <a:ext cx="1296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Afectividad</a:t>
              </a:r>
              <a:endParaRPr kumimoji="0" lang="es-ES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8" name="Text Box 7"/>
            <p:cNvSpPr txBox="1">
              <a:spLocks noChangeArrowheads="1"/>
            </p:cNvSpPr>
            <p:nvPr/>
          </p:nvSpPr>
          <p:spPr bwMode="auto">
            <a:xfrm>
              <a:off x="2613" y="2142"/>
              <a:ext cx="1365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consciencia</a:t>
              </a: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9" name="Text Box 8"/>
            <p:cNvSpPr txBox="1">
              <a:spLocks noChangeArrowheads="1"/>
            </p:cNvSpPr>
            <p:nvPr/>
          </p:nvSpPr>
          <p:spPr bwMode="auto">
            <a:xfrm>
              <a:off x="2810" y="3007"/>
              <a:ext cx="827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 </a:t>
              </a:r>
              <a:r>
                <a:rPr kumimoji="0" lang="es-ES" altLang="es-MX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EAC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  <p:sp>
        <p:nvSpPr>
          <p:cNvPr id="4100" name="Rectangle 9"/>
          <p:cNvSpPr>
            <a:spLocks noChangeArrowheads="1"/>
          </p:cNvSpPr>
          <p:nvPr/>
        </p:nvSpPr>
        <p:spPr bwMode="auto">
          <a:xfrm>
            <a:off x="27705" y="2433357"/>
            <a:ext cx="4427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http://www.fgalindosoria.com/eac/</a:t>
            </a:r>
            <a:endParaRPr kumimoji="0" lang="es-ES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101" name="Rectangle 10"/>
          <p:cNvSpPr>
            <a:spLocks noChangeArrowheads="1"/>
          </p:cNvSpPr>
          <p:nvPr/>
        </p:nvSpPr>
        <p:spPr bwMode="auto">
          <a:xfrm>
            <a:off x="3198813" y="98780"/>
            <a:ext cx="5945187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SISTEMAS CONSCIENTES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es-ES" altLang="es-MX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Scon</a:t>
            </a:r>
            <a:br>
              <a:rPr kumimoji="0" lang="es-ES" alt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www.fgalindosoria.com/eac/consciencia/</a:t>
            </a:r>
            <a:endParaRPr kumimoji="0" lang="es-ES" altLang="es-MX" sz="2000" b="0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103" name="Rectangle 12"/>
          <p:cNvSpPr>
            <a:spLocks noChangeArrowheads="1"/>
          </p:cNvSpPr>
          <p:nvPr/>
        </p:nvSpPr>
        <p:spPr bwMode="auto">
          <a:xfrm>
            <a:off x="878866" y="6248400"/>
            <a:ext cx="70935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Tenayuca, Ciudad de México, Octubre del 2009, Enero del 2017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</p:txBody>
      </p:sp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4930141" y="1686421"/>
            <a:ext cx="3733800" cy="1800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consciencia de si mismo,</a:t>
            </a:r>
            <a:endParaRPr kumimoji="0" lang="en-US" altLang="es-MX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 los demás,</a:t>
            </a:r>
            <a:endParaRPr kumimoji="0" lang="en-US" altLang="es-MX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del entorno,</a:t>
            </a:r>
            <a:endParaRPr kumimoji="0" lang="en-US" altLang="es-MX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 lo trascendente</a:t>
            </a:r>
            <a:endParaRPr kumimoji="0" lang="en-US" altLang="es-MX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3566183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Cuando Regina paso por el Zócalo de la Ciudad de México, acompañada por los Cuatro Guardianes de la Tradición, uno de ellos le dijo que fueran a Palacio Nacional, para que tomara posesión de su reino, y ella le contesto que todavía no, que ella no quería ser reina de un pueblo sin conciencia.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Versión libre de un fragmento de </a:t>
            </a: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REGINA de Don Antonio Velasco Piña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Que trata sobre El Despertar de la Conciencia Cósmica y la Percepción de lo Sagrado</a:t>
            </a:r>
          </a:p>
        </p:txBody>
      </p:sp>
    </p:spTree>
    <p:extLst>
      <p:ext uri="{BB962C8B-B14F-4D97-AF65-F5344CB8AC3E}">
        <p14:creationId xmlns:p14="http://schemas.microsoft.com/office/powerpoint/2010/main" val="3979706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-1" y="43038"/>
            <a:ext cx="6967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Recorrido de espacios con objetos</a:t>
            </a:r>
            <a:endParaRPr kumimoji="0" lang="es-MX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73242" y="556875"/>
            <a:ext cx="9143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Los espacios en general no están vacíos, tienen objetos, obstáculos y marcas o cosas que permiten distinguir entre los diferentes lugares del espacio, por lo que en general la idea es que el sistema también perciba estos objetos, los integre a su imagen del entorno, los manipule y los use para navegar en el espacio y tomar decisiones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62" name="Grupo 161"/>
          <p:cNvGrpSpPr/>
          <p:nvPr/>
        </p:nvGrpSpPr>
        <p:grpSpPr>
          <a:xfrm>
            <a:off x="4265050" y="3667086"/>
            <a:ext cx="4669373" cy="3139820"/>
            <a:chOff x="11626" y="2535568"/>
            <a:chExt cx="3814230" cy="2638032"/>
          </a:xfrm>
        </p:grpSpPr>
        <p:sp>
          <p:nvSpPr>
            <p:cNvPr id="105" name="CuadroTexto 21"/>
            <p:cNvSpPr txBox="1">
              <a:spLocks noChangeArrowheads="1"/>
            </p:cNvSpPr>
            <p:nvPr/>
          </p:nvSpPr>
          <p:spPr bwMode="auto">
            <a:xfrm>
              <a:off x="3193259" y="3386000"/>
              <a:ext cx="61865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Final</a:t>
              </a:r>
              <a:endPara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cxnSp>
          <p:nvCxnSpPr>
            <p:cNvPr id="106" name="Conector: angular 105"/>
            <p:cNvCxnSpPr>
              <a:cxnSpLocks/>
            </p:cNvCxnSpPr>
            <p:nvPr/>
          </p:nvCxnSpPr>
          <p:spPr bwMode="auto">
            <a:xfrm>
              <a:off x="90154" y="2562779"/>
              <a:ext cx="2651094" cy="1094708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ector: angular 106"/>
            <p:cNvCxnSpPr>
              <a:cxnSpLocks/>
            </p:cNvCxnSpPr>
            <p:nvPr/>
          </p:nvCxnSpPr>
          <p:spPr bwMode="auto">
            <a:xfrm rot="16200000" flipV="1">
              <a:off x="2046208" y="2935792"/>
              <a:ext cx="716075" cy="698798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: angular 107"/>
            <p:cNvCxnSpPr>
              <a:cxnSpLocks/>
            </p:cNvCxnSpPr>
            <p:nvPr/>
          </p:nvCxnSpPr>
          <p:spPr bwMode="auto">
            <a:xfrm flipV="1">
              <a:off x="1416474" y="2575453"/>
              <a:ext cx="2409382" cy="0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ector: angular 108"/>
            <p:cNvCxnSpPr>
              <a:cxnSpLocks/>
            </p:cNvCxnSpPr>
            <p:nvPr/>
          </p:nvCxnSpPr>
          <p:spPr bwMode="auto">
            <a:xfrm rot="5400000">
              <a:off x="2686394" y="3129226"/>
              <a:ext cx="1679291" cy="571743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ctor recto 109"/>
            <p:cNvCxnSpPr>
              <a:cxnSpLocks/>
            </p:cNvCxnSpPr>
            <p:nvPr/>
          </p:nvCxnSpPr>
          <p:spPr bwMode="auto">
            <a:xfrm flipH="1">
              <a:off x="454273" y="4213554"/>
              <a:ext cx="2785895" cy="41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: angular 110"/>
            <p:cNvCxnSpPr>
              <a:cxnSpLocks/>
            </p:cNvCxnSpPr>
            <p:nvPr/>
          </p:nvCxnSpPr>
          <p:spPr bwMode="auto">
            <a:xfrm flipV="1">
              <a:off x="90154" y="2990523"/>
              <a:ext cx="1081510" cy="7921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ector: angular 111"/>
            <p:cNvCxnSpPr/>
            <p:nvPr/>
          </p:nvCxnSpPr>
          <p:spPr bwMode="auto">
            <a:xfrm rot="16200000" flipH="1">
              <a:off x="43955" y="3044644"/>
              <a:ext cx="820634" cy="728238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ector recto 112"/>
            <p:cNvCxnSpPr>
              <a:cxnSpLocks/>
            </p:cNvCxnSpPr>
            <p:nvPr/>
          </p:nvCxnSpPr>
          <p:spPr bwMode="auto">
            <a:xfrm>
              <a:off x="90154" y="3408761"/>
              <a:ext cx="0" cy="128798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ector recto 113"/>
            <p:cNvCxnSpPr>
              <a:cxnSpLocks/>
            </p:cNvCxnSpPr>
            <p:nvPr/>
          </p:nvCxnSpPr>
          <p:spPr bwMode="auto">
            <a:xfrm flipV="1">
              <a:off x="77758" y="3766799"/>
              <a:ext cx="376515" cy="1584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/>
            <p:nvPr/>
          </p:nvCxnSpPr>
          <p:spPr bwMode="auto">
            <a:xfrm>
              <a:off x="90154" y="4696745"/>
              <a:ext cx="132632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Conector recto 115"/>
            <p:cNvCxnSpPr/>
            <p:nvPr/>
          </p:nvCxnSpPr>
          <p:spPr bwMode="auto">
            <a:xfrm>
              <a:off x="2054844" y="4696745"/>
              <a:ext cx="175706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ector recto 116"/>
            <p:cNvCxnSpPr>
              <a:cxnSpLocks/>
            </p:cNvCxnSpPr>
            <p:nvPr/>
          </p:nvCxnSpPr>
          <p:spPr bwMode="auto">
            <a:xfrm flipV="1">
              <a:off x="3811910" y="3819079"/>
              <a:ext cx="0" cy="87766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ector recto 117"/>
            <p:cNvCxnSpPr>
              <a:cxnSpLocks/>
            </p:cNvCxnSpPr>
            <p:nvPr/>
          </p:nvCxnSpPr>
          <p:spPr bwMode="auto">
            <a:xfrm flipH="1">
              <a:off x="85506" y="4696745"/>
              <a:ext cx="4647" cy="46259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ector recto 118"/>
            <p:cNvCxnSpPr/>
            <p:nvPr/>
          </p:nvCxnSpPr>
          <p:spPr bwMode="auto">
            <a:xfrm flipV="1">
              <a:off x="90154" y="5145083"/>
              <a:ext cx="3735701" cy="2851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ector recto 119"/>
            <p:cNvCxnSpPr/>
            <p:nvPr/>
          </p:nvCxnSpPr>
          <p:spPr bwMode="auto">
            <a:xfrm>
              <a:off x="3825856" y="4696745"/>
              <a:ext cx="0" cy="43883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CuadroTexto 20"/>
            <p:cNvSpPr txBox="1">
              <a:spLocks noChangeArrowheads="1"/>
            </p:cNvSpPr>
            <p:nvPr/>
          </p:nvSpPr>
          <p:spPr bwMode="auto">
            <a:xfrm>
              <a:off x="11626" y="2535568"/>
              <a:ext cx="69915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Inicio</a:t>
              </a:r>
              <a:endPara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22" name="Estrella: 5 puntas 121"/>
            <p:cNvSpPr/>
            <p:nvPr/>
          </p:nvSpPr>
          <p:spPr>
            <a:xfrm>
              <a:off x="237524" y="4765659"/>
              <a:ext cx="269880" cy="28597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Triángulo isósceles 122"/>
            <p:cNvSpPr/>
            <p:nvPr/>
          </p:nvSpPr>
          <p:spPr>
            <a:xfrm>
              <a:off x="2219436" y="3926380"/>
              <a:ext cx="238574" cy="251163"/>
            </a:xfrm>
            <a:prstGeom prst="triangle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Rectángulo 123"/>
            <p:cNvSpPr/>
            <p:nvPr/>
          </p:nvSpPr>
          <p:spPr>
            <a:xfrm>
              <a:off x="107008" y="4034135"/>
              <a:ext cx="40929" cy="21427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Cubo 124"/>
            <p:cNvSpPr/>
            <p:nvPr/>
          </p:nvSpPr>
          <p:spPr>
            <a:xfrm>
              <a:off x="760592" y="3015297"/>
              <a:ext cx="173335" cy="184351"/>
            </a:xfrm>
            <a:prstGeom prst="cub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Cubo 125"/>
            <p:cNvSpPr/>
            <p:nvPr/>
          </p:nvSpPr>
          <p:spPr>
            <a:xfrm>
              <a:off x="3638576" y="4465671"/>
              <a:ext cx="173335" cy="184351"/>
            </a:xfrm>
            <a:prstGeom prst="cub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Cilindro 126"/>
            <p:cNvSpPr/>
            <p:nvPr/>
          </p:nvSpPr>
          <p:spPr>
            <a:xfrm>
              <a:off x="710778" y="3717903"/>
              <a:ext cx="100254" cy="184351"/>
            </a:xfrm>
            <a:prstGeom prst="can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Rectángulo 127"/>
            <p:cNvSpPr/>
            <p:nvPr/>
          </p:nvSpPr>
          <p:spPr>
            <a:xfrm>
              <a:off x="2260577" y="3223018"/>
              <a:ext cx="193448" cy="6886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29" name="Conector recto 128"/>
            <p:cNvCxnSpPr/>
            <p:nvPr/>
          </p:nvCxnSpPr>
          <p:spPr>
            <a:xfrm>
              <a:off x="1171664" y="2990523"/>
              <a:ext cx="0" cy="82855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Rectángulo 129"/>
            <p:cNvSpPr/>
            <p:nvPr/>
          </p:nvSpPr>
          <p:spPr>
            <a:xfrm>
              <a:off x="1170604" y="3415096"/>
              <a:ext cx="61272" cy="20844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lecha: hacia abajo 130"/>
            <p:cNvSpPr/>
            <p:nvPr/>
          </p:nvSpPr>
          <p:spPr>
            <a:xfrm>
              <a:off x="3004587" y="2576827"/>
              <a:ext cx="157053" cy="295865"/>
            </a:xfrm>
            <a:prstGeom prst="down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3" name="Rectángulo 132"/>
          <p:cNvSpPr/>
          <p:nvPr/>
        </p:nvSpPr>
        <p:spPr>
          <a:xfrm>
            <a:off x="115070" y="2542946"/>
            <a:ext cx="5869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Por ejemplo 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los siguientes objetos y marcas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57" name="Grupo 156"/>
          <p:cNvGrpSpPr/>
          <p:nvPr/>
        </p:nvGrpSpPr>
        <p:grpSpPr>
          <a:xfrm>
            <a:off x="153154" y="2946625"/>
            <a:ext cx="5129936" cy="708667"/>
            <a:chOff x="3910622" y="3071794"/>
            <a:chExt cx="5129936" cy="708667"/>
          </a:xfrm>
        </p:grpSpPr>
        <p:sp>
          <p:nvSpPr>
            <p:cNvPr id="136" name="Rectángulo 135"/>
            <p:cNvSpPr/>
            <p:nvPr/>
          </p:nvSpPr>
          <p:spPr>
            <a:xfrm>
              <a:off x="4734341" y="3153469"/>
              <a:ext cx="59648" cy="144429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Cilindro 136"/>
            <p:cNvSpPr/>
            <p:nvPr/>
          </p:nvSpPr>
          <p:spPr>
            <a:xfrm>
              <a:off x="5548920" y="3166218"/>
              <a:ext cx="97596" cy="127732"/>
            </a:xfrm>
            <a:prstGeom prst="can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Cubo 137"/>
            <p:cNvSpPr/>
            <p:nvPr/>
          </p:nvSpPr>
          <p:spPr>
            <a:xfrm>
              <a:off x="5077848" y="3178088"/>
              <a:ext cx="168740" cy="127732"/>
            </a:xfrm>
            <a:prstGeom prst="cub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Rectángulo 138"/>
            <p:cNvSpPr/>
            <p:nvPr/>
          </p:nvSpPr>
          <p:spPr>
            <a:xfrm>
              <a:off x="5928292" y="3153469"/>
              <a:ext cx="39844" cy="14846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Triángulo isósceles 139"/>
            <p:cNvSpPr/>
            <p:nvPr/>
          </p:nvSpPr>
          <p:spPr>
            <a:xfrm>
              <a:off x="6280422" y="3119926"/>
              <a:ext cx="232250" cy="174025"/>
            </a:xfrm>
            <a:prstGeom prst="triangle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lecha: hacia abajo 140"/>
            <p:cNvSpPr/>
            <p:nvPr/>
          </p:nvSpPr>
          <p:spPr>
            <a:xfrm>
              <a:off x="6744085" y="3100822"/>
              <a:ext cx="152890" cy="204998"/>
            </a:xfrm>
            <a:prstGeom prst="down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Rectángulo 141"/>
            <p:cNvSpPr/>
            <p:nvPr/>
          </p:nvSpPr>
          <p:spPr>
            <a:xfrm>
              <a:off x="7159590" y="3233495"/>
              <a:ext cx="188320" cy="4771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Estrella: 5 puntas 142"/>
            <p:cNvSpPr/>
            <p:nvPr/>
          </p:nvSpPr>
          <p:spPr>
            <a:xfrm>
              <a:off x="7622893" y="3100642"/>
              <a:ext cx="262726" cy="198147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Cubo 143"/>
            <p:cNvSpPr/>
            <p:nvPr/>
          </p:nvSpPr>
          <p:spPr>
            <a:xfrm>
              <a:off x="8137664" y="3166218"/>
              <a:ext cx="168740" cy="127732"/>
            </a:xfrm>
            <a:prstGeom prst="cub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CuadroTexto 20"/>
            <p:cNvSpPr txBox="1">
              <a:spLocks noChangeArrowheads="1"/>
            </p:cNvSpPr>
            <p:nvPr/>
          </p:nvSpPr>
          <p:spPr bwMode="auto">
            <a:xfrm>
              <a:off x="3910622" y="3096667"/>
              <a:ext cx="95877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Inicio</a:t>
              </a:r>
              <a:endPara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49" name="CuadroTexto 21"/>
            <p:cNvSpPr txBox="1">
              <a:spLocks noChangeArrowheads="1"/>
            </p:cNvSpPr>
            <p:nvPr/>
          </p:nvSpPr>
          <p:spPr bwMode="auto">
            <a:xfrm>
              <a:off x="8402710" y="3071794"/>
              <a:ext cx="63784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Final</a:t>
              </a:r>
              <a:endPara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54" name="Rectángulo 153"/>
            <p:cNvSpPr/>
            <p:nvPr/>
          </p:nvSpPr>
          <p:spPr>
            <a:xfrm>
              <a:off x="4171571" y="3349574"/>
              <a:ext cx="4734886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I   </a:t>
              </a:r>
              <a:r>
                <a:rPr kumimoji="0" lang="es-MX" altLang="es-MX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Mr</a:t>
              </a: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Ca Mg Mn Ta  </a:t>
              </a:r>
              <a:r>
                <a:rPr kumimoji="0" lang="es-MX" altLang="es-MX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Fg</a:t>
              </a: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Mn   </a:t>
              </a:r>
              <a:r>
                <a:rPr kumimoji="0" lang="es-MX" altLang="es-MX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Ea</a:t>
              </a: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</a:t>
              </a:r>
              <a:r>
                <a:rPr kumimoji="0" lang="es-MX" altLang="es-MX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Cb</a:t>
              </a: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 F</a:t>
              </a:r>
              <a:endParaRPr kumimoji="0" 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55" name="Rectángulo 154"/>
          <p:cNvSpPr/>
          <p:nvPr/>
        </p:nvSpPr>
        <p:spPr>
          <a:xfrm>
            <a:off x="172462" y="4227701"/>
            <a:ext cx="36409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Y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 integran dentro de la imagen del entorno como rutinas semánticas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donde por ejemplo F indica Final,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Mr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marca roja,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Cb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cubo blanco,…</a:t>
            </a:r>
          </a:p>
        </p:txBody>
      </p:sp>
      <p:sp>
        <p:nvSpPr>
          <p:cNvPr id="163" name="Rectángulo 162"/>
          <p:cNvSpPr/>
          <p:nvPr/>
        </p:nvSpPr>
        <p:spPr>
          <a:xfrm>
            <a:off x="172462" y="3659108"/>
            <a:ext cx="3293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Aparecen en el laberinto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175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2964" y="692768"/>
            <a:ext cx="69437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Cuando el seguidor del laberinto o en general un reconocedor del entorno recorre este espacio encuentra los objetos y va marcando dentro de la oración que representa al entorno con las </a:t>
            </a:r>
            <a:r>
              <a:rPr kumimoji="0" lang="es-MX" alt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etiquetas semánticas</a:t>
            </a:r>
            <a:r>
              <a:rPr kumimoji="0" lang="es-MX" alt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donde encontró las marcas</a:t>
            </a: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844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26846" y="0"/>
            <a:ext cx="3339376" cy="921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Semántica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508772" y="701908"/>
            <a:ext cx="5457825" cy="1541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275" algn="l"/>
              </a:tabLst>
              <a:defRPr/>
            </a:pPr>
            <a:r>
              <a:rPr kumimoji="0" lang="es-E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semántica estudia el significado de las cosa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" y="2571839"/>
            <a:ext cx="9144000" cy="1475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en principio la podemos ver como una relación que se establece entre varias cosas</a:t>
            </a: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a  R  b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367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6400800" y="643328"/>
          <a:ext cx="2643187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906544695"/>
                    </a:ext>
                  </a:extLst>
                </a:gridCol>
                <a:gridCol w="1614487">
                  <a:extLst>
                    <a:ext uri="{9D8B030D-6E8A-4147-A177-3AD203B41FA5}">
                      <a16:colId xmlns:a16="http://schemas.microsoft.com/office/drawing/2014/main" val="41744601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MX" sz="1800" dirty="0"/>
                        <a:t>Objeto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800" dirty="0"/>
                        <a:t>Significado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176312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Triangulo azul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767545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rectángulo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52231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estrella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307898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Triangulo blanco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821828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r>
                        <a:rPr lang="es-MX" dirty="0"/>
                        <a:t>   …….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 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270257"/>
                  </a:ext>
                </a:extLst>
              </a:tr>
              <a:tr h="209034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Flecha roja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86184"/>
                  </a:ext>
                </a:extLst>
              </a:tr>
            </a:tbl>
          </a:graphicData>
        </a:graphic>
      </p:graphicFrame>
      <p:grpSp>
        <p:nvGrpSpPr>
          <p:cNvPr id="11" name="Grupo 10"/>
          <p:cNvGrpSpPr/>
          <p:nvPr/>
        </p:nvGrpSpPr>
        <p:grpSpPr>
          <a:xfrm>
            <a:off x="6734174" y="985026"/>
            <a:ext cx="466726" cy="2008844"/>
            <a:chOff x="457200" y="2228850"/>
            <a:chExt cx="360044" cy="1636608"/>
          </a:xfrm>
        </p:grpSpPr>
        <p:sp>
          <p:nvSpPr>
            <p:cNvPr id="6" name="Triángulo isósceles 5"/>
            <p:cNvSpPr/>
            <p:nvPr/>
          </p:nvSpPr>
          <p:spPr>
            <a:xfrm>
              <a:off x="457200" y="2228850"/>
              <a:ext cx="247650" cy="20955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457200" y="2559797"/>
              <a:ext cx="360044" cy="1885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Estrella: 5 puntas 7"/>
            <p:cNvSpPr/>
            <p:nvPr/>
          </p:nvSpPr>
          <p:spPr>
            <a:xfrm>
              <a:off x="457200" y="2789057"/>
              <a:ext cx="247650" cy="20955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riángulo isósceles 8"/>
            <p:cNvSpPr/>
            <p:nvPr/>
          </p:nvSpPr>
          <p:spPr>
            <a:xfrm>
              <a:off x="457200" y="3094439"/>
              <a:ext cx="247650" cy="20955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lecha: a la derecha 9"/>
            <p:cNvSpPr/>
            <p:nvPr/>
          </p:nvSpPr>
          <p:spPr>
            <a:xfrm>
              <a:off x="464548" y="3676339"/>
              <a:ext cx="304800" cy="189119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Rectángulo 12"/>
          <p:cNvSpPr/>
          <p:nvPr/>
        </p:nvSpPr>
        <p:spPr>
          <a:xfrm>
            <a:off x="0" y="516174"/>
            <a:ext cx="6500813" cy="272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275" algn="l"/>
              </a:tabLst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 desde que se crea el sistema se establece una tabla de reescritura con 2 columnas, en la primera se coloca los objetos (imágenes, sonidos, descripciones, etc.) y en la segunda se coloca el significado que le queremos asignar (etiqueta, rutina semántica, otro objeto, etc.) entonces cuando el sistema (seguidor, navegador, programa, robot,…) encuentra algo que corresponda a la primera columna asigna el significado presente en la segunda columna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-1" y="0"/>
            <a:ext cx="7055203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275" algn="l"/>
              </a:tabLst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Existen múltiples formas para manejar la semántica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0" y="316977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Otra opción consiste en que cuando el sistema esta navegando en el entorno y encuentra algo que no reconoce, pregunta su significado y lo asigna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0" y="3825748"/>
            <a:ext cx="8215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Métodos </a:t>
            </a:r>
            <a:r>
              <a:rPr lang="es-E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supervisados, semi supervisados,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supervisados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0" y="4173266"/>
            <a:ext cx="9144000" cy="272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ejemplo, en el laberinto se establece un acuerdo entre los objetos y un conjunto de etiquetas, el cómo se establece el acuerdo depende del tipo de método: </a:t>
            </a:r>
          </a:p>
          <a:p>
            <a:pPr marL="0" marR="0" lvl="0" indent="0" algn="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un extremo alguien definió las etiquetas,</a:t>
            </a: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el otro, cada que el sistema encuentra un objeto le pone una etiqueta aleatoriamente sin que nadie participe en el proceso </a:t>
            </a:r>
          </a:p>
          <a:p>
            <a:pPr marL="0" marR="0" lvl="0" indent="0" algn="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en un punto intermedio el sistema pone etiquetas y las modifica conforme la interacción con el ambiente va asignando o nuevas relaciones características a los objetos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207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28575" y="60696"/>
            <a:ext cx="9144000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275" algn="l"/>
              </a:tabLst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Semántica se construye mediante interacción con el entorno 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3408745"/>
            <a:ext cx="9144000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técnica usada actualmente consiste en </a:t>
            </a:r>
            <a:r>
              <a:rPr kumimoji="0" lang="es-E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sistemas que navegan en la red para construir su imagen semántica</a:t>
            </a: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como si fueran personas navegando por una ciudad.</a:t>
            </a:r>
          </a:p>
          <a:p>
            <a:pPr marL="0" marR="0" lvl="0" indent="0" algn="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 se lanza un buscador en la red que asocia imágenes de perros con sonidos que dicen perro y con la palabra perro</a:t>
            </a:r>
          </a:p>
          <a:p>
            <a:pPr marL="0" marR="0" lvl="0" indent="0" algn="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1995 en la </a:t>
            </a:r>
            <a:r>
              <a:rPr kumimoji="0" lang="es-E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ESCOM</a:t>
            </a: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del </a:t>
            </a:r>
            <a:r>
              <a:rPr kumimoji="0" lang="es-E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IPN</a:t>
            </a: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México, varios alumnos investigadores desarrollaron sistemas semánticos que tomaban el significado asociando información de varias fuentes como sonidos, imágenes y texto</a:t>
            </a:r>
          </a:p>
        </p:txBody>
      </p:sp>
      <p:sp>
        <p:nvSpPr>
          <p:cNvPr id="8" name="Rectángulo 7"/>
          <p:cNvSpPr/>
          <p:nvPr/>
        </p:nvSpPr>
        <p:spPr>
          <a:xfrm>
            <a:off x="0" y="619640"/>
            <a:ext cx="9172575" cy="2717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ejemplo, la palabra perro está relacionada con la imagen de un perro o más generalmente con lo que entendemos como perro, </a:t>
            </a: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 sea porque alguien nos lo explico </a:t>
            </a: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porque hemos visto muchos ejemplos de perro</a:t>
            </a: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ejemplo, al ir en la calle en varias ocasiones hemos escuchado la palabra perro y hemos visto un animal de 4 patas que ladra, menea la cola,  …., y que tiene ciertas características que vamos asociando con la palabra perro.</a:t>
            </a:r>
            <a:endParaRPr kumimoji="0" lang="es-MX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9630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0520" y="195310"/>
            <a:ext cx="2634615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76275" algn="l"/>
              </a:tabLst>
              <a:defRPr/>
            </a:pPr>
            <a:r>
              <a:rPr kumimoji="0" lang="es-ES" sz="3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Pragmática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50520" y="814582"/>
            <a:ext cx="8321040" cy="413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Cada organismo, persona, sistema, bicho tiene su propia imagen de la realidad, por lo que, cuando se percibe algo y se integra a la imagen de la realidad, cada ente lo puede integrar de diferente manera</a:t>
            </a: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Por ejemplo si alguien escucha la palabra perico, en principio un mecánico entendería que se refieren a una herramienta, pero otras personas pueden entender que se refieren a un animal</a:t>
            </a:r>
            <a:endParaRPr kumimoji="0" lang="es-MX" sz="2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1964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upo 114"/>
          <p:cNvGrpSpPr/>
          <p:nvPr/>
        </p:nvGrpSpPr>
        <p:grpSpPr>
          <a:xfrm>
            <a:off x="1400076" y="3966363"/>
            <a:ext cx="5757110" cy="765340"/>
            <a:chOff x="177641" y="1515386"/>
            <a:chExt cx="5757110" cy="765340"/>
          </a:xfrm>
        </p:grpSpPr>
        <p:sp>
          <p:nvSpPr>
            <p:cNvPr id="80" name="Rectángulo 79"/>
            <p:cNvSpPr/>
            <p:nvPr/>
          </p:nvSpPr>
          <p:spPr>
            <a:xfrm>
              <a:off x="1267335" y="1626970"/>
              <a:ext cx="64651" cy="185625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Cilindro 80"/>
            <p:cNvSpPr/>
            <p:nvPr/>
          </p:nvSpPr>
          <p:spPr>
            <a:xfrm>
              <a:off x="2150240" y="1643355"/>
              <a:ext cx="105782" cy="164166"/>
            </a:xfrm>
            <a:prstGeom prst="can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Cubo 81"/>
            <p:cNvSpPr/>
            <p:nvPr/>
          </p:nvSpPr>
          <p:spPr>
            <a:xfrm>
              <a:off x="1639655" y="1658611"/>
              <a:ext cx="182894" cy="164166"/>
            </a:xfrm>
            <a:prstGeom prst="cub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Rectángulo 82"/>
            <p:cNvSpPr/>
            <p:nvPr/>
          </p:nvSpPr>
          <p:spPr>
            <a:xfrm>
              <a:off x="2561433" y="1626970"/>
              <a:ext cx="43186" cy="19081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riángulo isósceles 83"/>
            <p:cNvSpPr/>
            <p:nvPr/>
          </p:nvSpPr>
          <p:spPr>
            <a:xfrm>
              <a:off x="2943099" y="1583859"/>
              <a:ext cx="251731" cy="223663"/>
            </a:xfrm>
            <a:prstGeom prst="triangle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lecha: hacia abajo 84"/>
            <p:cNvSpPr/>
            <p:nvPr/>
          </p:nvSpPr>
          <p:spPr>
            <a:xfrm>
              <a:off x="3445653" y="1559306"/>
              <a:ext cx="165714" cy="263471"/>
            </a:xfrm>
            <a:prstGeom prst="down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Rectángulo 85"/>
            <p:cNvSpPr/>
            <p:nvPr/>
          </p:nvSpPr>
          <p:spPr>
            <a:xfrm>
              <a:off x="3896010" y="1729822"/>
              <a:ext cx="204116" cy="6132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Estrella: 5 puntas 86"/>
            <p:cNvSpPr/>
            <p:nvPr/>
          </p:nvSpPr>
          <p:spPr>
            <a:xfrm>
              <a:off x="4398174" y="1559074"/>
              <a:ext cx="284763" cy="254665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Cubo 87"/>
            <p:cNvSpPr/>
            <p:nvPr/>
          </p:nvSpPr>
          <p:spPr>
            <a:xfrm>
              <a:off x="4956124" y="1643355"/>
              <a:ext cx="182894" cy="164166"/>
            </a:xfrm>
            <a:prstGeom prst="cub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CuadroTexto 20"/>
            <p:cNvSpPr txBox="1">
              <a:spLocks noChangeArrowheads="1"/>
            </p:cNvSpPr>
            <p:nvPr/>
          </p:nvSpPr>
          <p:spPr bwMode="auto">
            <a:xfrm>
              <a:off x="177641" y="1515386"/>
              <a:ext cx="8801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Inicio</a:t>
              </a:r>
              <a:endPara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0" name="CuadroTexto 21"/>
            <p:cNvSpPr txBox="1">
              <a:spLocks noChangeArrowheads="1"/>
            </p:cNvSpPr>
            <p:nvPr/>
          </p:nvSpPr>
          <p:spPr bwMode="auto">
            <a:xfrm>
              <a:off x="5243401" y="1521998"/>
              <a:ext cx="691350" cy="395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Final</a:t>
              </a:r>
              <a:endPara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1" name="Rectángulo 90"/>
            <p:cNvSpPr/>
            <p:nvPr/>
          </p:nvSpPr>
          <p:spPr>
            <a:xfrm>
              <a:off x="657361" y="1879010"/>
              <a:ext cx="5047412" cy="4017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I    </a:t>
              </a:r>
              <a:r>
                <a:rPr kumimoji="0" lang="es-MX" altLang="es-MX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Mr</a:t>
              </a: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Ca  Mg Mn Ta  </a:t>
              </a:r>
              <a:r>
                <a:rPr kumimoji="0" lang="es-MX" altLang="es-MX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Fg</a:t>
              </a: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 Mn   </a:t>
              </a:r>
              <a:r>
                <a:rPr kumimoji="0" lang="es-MX" altLang="es-MX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Ea</a:t>
              </a: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</a:t>
              </a:r>
              <a:r>
                <a:rPr kumimoji="0" lang="es-MX" altLang="es-MX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Cb</a:t>
              </a:r>
              <a:r>
                <a:rPr kumimoji="0" lang="es-MX" altLang="es-MX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 F</a:t>
              </a:r>
              <a:endParaRPr kumimoji="0" 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1" name="Grupo 110"/>
          <p:cNvGrpSpPr/>
          <p:nvPr/>
        </p:nvGrpSpPr>
        <p:grpSpPr>
          <a:xfrm>
            <a:off x="106859" y="24713"/>
            <a:ext cx="4692794" cy="3007771"/>
            <a:chOff x="753228" y="2346912"/>
            <a:chExt cx="5038361" cy="2918153"/>
          </a:xfrm>
        </p:grpSpPr>
        <p:grpSp>
          <p:nvGrpSpPr>
            <p:cNvPr id="48" name="Grupo 47"/>
            <p:cNvGrpSpPr/>
            <p:nvPr/>
          </p:nvGrpSpPr>
          <p:grpSpPr>
            <a:xfrm>
              <a:off x="753228" y="2346912"/>
              <a:ext cx="5038361" cy="2156894"/>
              <a:chOff x="2393950" y="2702476"/>
              <a:chExt cx="4207701" cy="1948985"/>
            </a:xfrm>
          </p:grpSpPr>
          <p:sp>
            <p:nvSpPr>
              <p:cNvPr id="5" name="CuadroTexto 20"/>
              <p:cNvSpPr txBox="1">
                <a:spLocks noChangeArrowheads="1"/>
              </p:cNvSpPr>
              <p:nvPr/>
            </p:nvSpPr>
            <p:spPr bwMode="auto">
              <a:xfrm>
                <a:off x="2393950" y="2702476"/>
                <a:ext cx="734871" cy="3400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I</a:t>
                </a:r>
                <a:r>
                  <a:rPr kumimoji="0" lang="es-MX" altLang="es-MX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nicio</a:t>
                </a:r>
              </a:p>
            </p:txBody>
          </p:sp>
          <p:sp>
            <p:nvSpPr>
              <p:cNvPr id="6" name="CuadroTexto 21"/>
              <p:cNvSpPr txBox="1">
                <a:spLocks noChangeArrowheads="1"/>
              </p:cNvSpPr>
              <p:nvPr/>
            </p:nvSpPr>
            <p:spPr bwMode="auto">
              <a:xfrm>
                <a:off x="5979278" y="3562330"/>
                <a:ext cx="622373" cy="3400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F</a:t>
                </a:r>
                <a:r>
                  <a:rPr kumimoji="0" lang="es-MX" altLang="es-MX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inal</a:t>
                </a:r>
              </a:p>
            </p:txBody>
          </p:sp>
          <p:cxnSp>
            <p:nvCxnSpPr>
              <p:cNvPr id="9" name="Conector recto 8"/>
              <p:cNvCxnSpPr>
                <a:cxnSpLocks/>
              </p:cNvCxnSpPr>
              <p:nvPr/>
            </p:nvCxnSpPr>
            <p:spPr>
              <a:xfrm flipH="1">
                <a:off x="2743587" y="4130761"/>
                <a:ext cx="407987" cy="1905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/>
              <p:cNvCxnSpPr/>
              <p:nvPr/>
            </p:nvCxnSpPr>
            <p:spPr>
              <a:xfrm flipH="1">
                <a:off x="3489712" y="4130761"/>
                <a:ext cx="322262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cto 10"/>
              <p:cNvCxnSpPr>
                <a:cxnSpLocks/>
              </p:cNvCxnSpPr>
              <p:nvPr/>
            </p:nvCxnSpPr>
            <p:spPr>
              <a:xfrm>
                <a:off x="2610237" y="2971886"/>
                <a:ext cx="1236662" cy="793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 recto 11"/>
              <p:cNvCxnSpPr>
                <a:cxnSpLocks/>
              </p:cNvCxnSpPr>
              <p:nvPr/>
            </p:nvCxnSpPr>
            <p:spPr>
              <a:xfrm>
                <a:off x="3811974" y="2949661"/>
                <a:ext cx="0" cy="1195388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ector recto 12"/>
              <p:cNvCxnSpPr/>
              <p:nvPr/>
            </p:nvCxnSpPr>
            <p:spPr>
              <a:xfrm flipH="1">
                <a:off x="3151574" y="4130761"/>
                <a:ext cx="338138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ector recto 13"/>
              <p:cNvCxnSpPr/>
              <p:nvPr/>
            </p:nvCxnSpPr>
            <p:spPr>
              <a:xfrm>
                <a:off x="2743587" y="4145049"/>
                <a:ext cx="0" cy="492125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cto 14"/>
              <p:cNvCxnSpPr>
                <a:cxnSpLocks/>
              </p:cNvCxnSpPr>
              <p:nvPr/>
            </p:nvCxnSpPr>
            <p:spPr>
              <a:xfrm>
                <a:off x="2743587" y="4603895"/>
                <a:ext cx="1435100" cy="2381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cto 15"/>
              <p:cNvCxnSpPr>
                <a:cxnSpLocks/>
              </p:cNvCxnSpPr>
              <p:nvPr/>
            </p:nvCxnSpPr>
            <p:spPr>
              <a:xfrm>
                <a:off x="4178687" y="4616637"/>
                <a:ext cx="1955800" cy="9525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recto 16"/>
              <p:cNvCxnSpPr>
                <a:cxnSpLocks/>
              </p:cNvCxnSpPr>
              <p:nvPr/>
            </p:nvCxnSpPr>
            <p:spPr>
              <a:xfrm flipH="1" flipV="1">
                <a:off x="6120199" y="3794211"/>
                <a:ext cx="14288" cy="85725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/>
              <p:cNvCxnSpPr>
                <a:cxnSpLocks/>
              </p:cNvCxnSpPr>
              <p:nvPr/>
            </p:nvCxnSpPr>
            <p:spPr>
              <a:xfrm>
                <a:off x="6120199" y="3795799"/>
                <a:ext cx="25241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Grupo 109"/>
            <p:cNvGrpSpPr/>
            <p:nvPr/>
          </p:nvGrpSpPr>
          <p:grpSpPr>
            <a:xfrm>
              <a:off x="802152" y="2382748"/>
              <a:ext cx="4920462" cy="2882317"/>
              <a:chOff x="802152" y="2382748"/>
              <a:chExt cx="4920462" cy="2882317"/>
            </a:xfrm>
          </p:grpSpPr>
          <p:cxnSp>
            <p:nvCxnSpPr>
              <p:cNvPr id="51" name="Conector: angular 50"/>
              <p:cNvCxnSpPr>
                <a:cxnSpLocks/>
              </p:cNvCxnSpPr>
              <p:nvPr/>
            </p:nvCxnSpPr>
            <p:spPr bwMode="auto">
              <a:xfrm>
                <a:off x="818426" y="2382748"/>
                <a:ext cx="3480326" cy="1208545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ector: angular 51"/>
              <p:cNvCxnSpPr>
                <a:cxnSpLocks/>
              </p:cNvCxnSpPr>
              <p:nvPr/>
            </p:nvCxnSpPr>
            <p:spPr bwMode="auto">
              <a:xfrm rot="16200000" flipV="1">
                <a:off x="3461069" y="2721595"/>
                <a:ext cx="790539" cy="917374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ctor: angular 52"/>
              <p:cNvCxnSpPr>
                <a:cxnSpLocks/>
              </p:cNvCxnSpPr>
              <p:nvPr/>
            </p:nvCxnSpPr>
            <p:spPr bwMode="auto">
              <a:xfrm flipV="1">
                <a:off x="2464789" y="2408163"/>
                <a:ext cx="3163008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: angular 53"/>
              <p:cNvCxnSpPr>
                <a:cxnSpLocks/>
              </p:cNvCxnSpPr>
              <p:nvPr/>
            </p:nvCxnSpPr>
            <p:spPr bwMode="auto">
              <a:xfrm rot="5400000">
                <a:off x="4402059" y="2948409"/>
                <a:ext cx="1853918" cy="75057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ector recto 54"/>
              <p:cNvCxnSpPr>
                <a:cxnSpLocks/>
              </p:cNvCxnSpPr>
              <p:nvPr/>
            </p:nvCxnSpPr>
            <p:spPr bwMode="auto">
              <a:xfrm flipH="1">
                <a:off x="1296437" y="4205184"/>
                <a:ext cx="3657290" cy="45474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ector: angular 55"/>
              <p:cNvCxnSpPr>
                <a:cxnSpLocks/>
              </p:cNvCxnSpPr>
              <p:nvPr/>
            </p:nvCxnSpPr>
            <p:spPr bwMode="auto">
              <a:xfrm flipV="1">
                <a:off x="818426" y="2854972"/>
                <a:ext cx="1419794" cy="8745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ector: angular 56"/>
              <p:cNvCxnSpPr/>
              <p:nvPr/>
            </p:nvCxnSpPr>
            <p:spPr bwMode="auto">
              <a:xfrm rot="16200000" flipH="1">
                <a:off x="843451" y="2838692"/>
                <a:ext cx="905971" cy="956021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ector recto 57"/>
              <p:cNvCxnSpPr>
                <a:cxnSpLocks/>
              </p:cNvCxnSpPr>
              <p:nvPr/>
            </p:nvCxnSpPr>
            <p:spPr bwMode="auto">
              <a:xfrm>
                <a:off x="818426" y="3316703"/>
                <a:ext cx="0" cy="142192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ector recto 58"/>
              <p:cNvCxnSpPr>
                <a:cxnSpLocks/>
              </p:cNvCxnSpPr>
              <p:nvPr/>
            </p:nvCxnSpPr>
            <p:spPr bwMode="auto">
              <a:xfrm flipV="1">
                <a:off x="802152" y="3711972"/>
                <a:ext cx="494284" cy="1749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ector recto 59"/>
              <p:cNvCxnSpPr/>
              <p:nvPr/>
            </p:nvCxnSpPr>
            <p:spPr bwMode="auto">
              <a:xfrm>
                <a:off x="818426" y="4738622"/>
                <a:ext cx="1741179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ector recto 60"/>
              <p:cNvCxnSpPr/>
              <p:nvPr/>
            </p:nvCxnSpPr>
            <p:spPr bwMode="auto">
              <a:xfrm>
                <a:off x="3397650" y="4738622"/>
                <a:ext cx="230665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ector recto 61"/>
              <p:cNvCxnSpPr>
                <a:cxnSpLocks/>
              </p:cNvCxnSpPr>
              <p:nvPr/>
            </p:nvCxnSpPr>
            <p:spPr bwMode="auto">
              <a:xfrm flipV="1">
                <a:off x="5704306" y="3769689"/>
                <a:ext cx="0" cy="96893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ector recto 62"/>
              <p:cNvCxnSpPr>
                <a:cxnSpLocks/>
              </p:cNvCxnSpPr>
              <p:nvPr/>
            </p:nvCxnSpPr>
            <p:spPr bwMode="auto">
              <a:xfrm flipH="1">
                <a:off x="812325" y="4738622"/>
                <a:ext cx="6101" cy="51070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ector recto 63"/>
              <p:cNvCxnSpPr/>
              <p:nvPr/>
            </p:nvCxnSpPr>
            <p:spPr bwMode="auto">
              <a:xfrm flipV="1">
                <a:off x="818426" y="5233583"/>
                <a:ext cx="4904187" cy="3148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ector recto 64"/>
              <p:cNvCxnSpPr/>
              <p:nvPr/>
            </p:nvCxnSpPr>
            <p:spPr bwMode="auto">
              <a:xfrm>
                <a:off x="5722614" y="4738622"/>
                <a:ext cx="0" cy="48446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Estrella: 5 puntas 66"/>
              <p:cNvSpPr/>
              <p:nvPr/>
            </p:nvSpPr>
            <p:spPr>
              <a:xfrm>
                <a:off x="1011891" y="4814703"/>
                <a:ext cx="354294" cy="315716"/>
              </a:xfrm>
              <a:prstGeom prst="star5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Triángulo isósceles 67"/>
              <p:cNvSpPr/>
              <p:nvPr/>
            </p:nvSpPr>
            <p:spPr>
              <a:xfrm>
                <a:off x="3613722" y="3888148"/>
                <a:ext cx="313197" cy="277281"/>
              </a:xfrm>
              <a:prstGeom prst="triangle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ángulo 68"/>
              <p:cNvSpPr/>
              <p:nvPr/>
            </p:nvSpPr>
            <p:spPr>
              <a:xfrm>
                <a:off x="834055" y="3993391"/>
                <a:ext cx="48936" cy="264262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Cubo 70"/>
              <p:cNvSpPr/>
              <p:nvPr/>
            </p:nvSpPr>
            <p:spPr>
              <a:xfrm>
                <a:off x="4917848" y="4566791"/>
                <a:ext cx="257004" cy="159575"/>
              </a:xfrm>
              <a:prstGeom prst="cub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Cilindro 71"/>
              <p:cNvSpPr/>
              <p:nvPr/>
            </p:nvSpPr>
            <p:spPr>
              <a:xfrm>
                <a:off x="1633173" y="3657991"/>
                <a:ext cx="131611" cy="203521"/>
              </a:xfrm>
              <a:prstGeom prst="can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ectángulo 72"/>
              <p:cNvSpPr/>
              <p:nvPr/>
            </p:nvSpPr>
            <p:spPr>
              <a:xfrm>
                <a:off x="3667733" y="3111644"/>
                <a:ext cx="253956" cy="76025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74" name="Conector recto 73"/>
              <p:cNvCxnSpPr/>
              <p:nvPr/>
            </p:nvCxnSpPr>
            <p:spPr>
              <a:xfrm>
                <a:off x="2238220" y="2854972"/>
                <a:ext cx="0" cy="91471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Rectángulo 74"/>
              <p:cNvSpPr/>
              <p:nvPr/>
            </p:nvSpPr>
            <p:spPr>
              <a:xfrm>
                <a:off x="2236828" y="3316704"/>
                <a:ext cx="45719" cy="258848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lecha: hacia abajo 75"/>
              <p:cNvSpPr/>
              <p:nvPr/>
            </p:nvSpPr>
            <p:spPr>
              <a:xfrm>
                <a:off x="4644462" y="2398255"/>
                <a:ext cx="206178" cy="326631"/>
              </a:xfrm>
              <a:prstGeom prst="downArrow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Cubo 92"/>
              <p:cNvSpPr/>
              <p:nvPr/>
            </p:nvSpPr>
            <p:spPr>
              <a:xfrm>
                <a:off x="1517729" y="2880939"/>
                <a:ext cx="173335" cy="184351"/>
              </a:xfrm>
              <a:prstGeom prst="cub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0" name="Rectángulo 99"/>
          <p:cNvSpPr>
            <a:spLocks noChangeArrowheads="1"/>
          </p:cNvSpPr>
          <p:nvPr/>
        </p:nvSpPr>
        <p:spPr bwMode="auto">
          <a:xfrm>
            <a:off x="4858453" y="1707440"/>
            <a:ext cx="41883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Representa la ruta para llegar al final del laberinto</a:t>
            </a:r>
          </a:p>
        </p:txBody>
      </p:sp>
      <p:sp>
        <p:nvSpPr>
          <p:cNvPr id="101" name="Rectángulo 85"/>
          <p:cNvSpPr>
            <a:spLocks noChangeArrowheads="1"/>
          </p:cNvSpPr>
          <p:nvPr/>
        </p:nvSpPr>
        <p:spPr bwMode="auto">
          <a:xfrm>
            <a:off x="4682422" y="1178905"/>
            <a:ext cx="44723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 </a:t>
            </a: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12a 12b 3c </a:t>
            </a:r>
            <a:r>
              <a:rPr kumimoji="0" lang="es-MX" altLang="es-MX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3c</a:t>
            </a: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s-MX" altLang="es-MX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3c</a:t>
            </a:r>
            <a:r>
              <a:rPr kumimoji="0" lang="es-MX" alt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4b 12a 14a 8d 2a </a:t>
            </a:r>
            <a:r>
              <a:rPr kumimoji="0" lang="es-MX" altLang="es-MX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</a:t>
            </a:r>
          </a:p>
        </p:txBody>
      </p:sp>
      <p:sp>
        <p:nvSpPr>
          <p:cNvPr id="102" name="Rectángulo 101"/>
          <p:cNvSpPr/>
          <p:nvPr/>
        </p:nvSpPr>
        <p:spPr>
          <a:xfrm>
            <a:off x="4879918" y="424929"/>
            <a:ext cx="3988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En el ejemplo del laberinto, la oración</a:t>
            </a:r>
          </a:p>
        </p:txBody>
      </p:sp>
      <p:sp>
        <p:nvSpPr>
          <p:cNvPr id="104" name="Rectángulo 103"/>
          <p:cNvSpPr/>
          <p:nvPr/>
        </p:nvSpPr>
        <p:spPr>
          <a:xfrm>
            <a:off x="946871" y="4701617"/>
            <a:ext cx="7705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si se recorre el laberinto con esas marcas, el camino quedaría:</a:t>
            </a:r>
          </a:p>
        </p:txBody>
      </p:sp>
      <p:sp>
        <p:nvSpPr>
          <p:cNvPr id="106" name="Rectángulo 85"/>
          <p:cNvSpPr>
            <a:spLocks noChangeArrowheads="1"/>
          </p:cNvSpPr>
          <p:nvPr/>
        </p:nvSpPr>
        <p:spPr bwMode="auto">
          <a:xfrm>
            <a:off x="1297079" y="6136809"/>
            <a:ext cx="71088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12a 12b </a:t>
            </a:r>
            <a:r>
              <a:rPr kumimoji="0" lang="es-MX" altLang="es-MX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Mr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3c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3c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Mg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3c 4b 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Mn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12a 14a </a:t>
            </a:r>
            <a:r>
              <a:rPr kumimoji="0" lang="es-MX" altLang="es-MX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Cb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8d 2a </a:t>
            </a:r>
            <a:r>
              <a:rPr kumimoji="0" lang="es-MX" alt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1867795" y="5146149"/>
            <a:ext cx="5981316" cy="461665"/>
            <a:chOff x="2711991" y="5306031"/>
            <a:chExt cx="5981316" cy="461665"/>
          </a:xfrm>
        </p:grpSpPr>
        <p:sp>
          <p:nvSpPr>
            <p:cNvPr id="77" name="Rectángulo 85"/>
            <p:cNvSpPr>
              <a:spLocks noChangeArrowheads="1"/>
            </p:cNvSpPr>
            <p:nvPr/>
          </p:nvSpPr>
          <p:spPr bwMode="auto">
            <a:xfrm>
              <a:off x="2711991" y="5306031"/>
              <a:ext cx="598131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I </a:t>
              </a: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12a 12b   3c </a:t>
              </a:r>
              <a:r>
                <a:rPr kumimoji="0" lang="es-MX" altLang="es-MX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3c</a:t>
              </a: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   </a:t>
              </a:r>
              <a:r>
                <a:rPr kumimoji="0" lang="es-MX" altLang="es-MX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3c</a:t>
              </a:r>
              <a:r>
                <a:rPr kumimoji="0" lang="es-MX" altLang="es-MX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4b   12a 14a     8d 2a </a:t>
              </a:r>
              <a:r>
                <a:rPr kumimoji="0" lang="es-MX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107" name="Rectángulo 106"/>
            <p:cNvSpPr/>
            <p:nvPr/>
          </p:nvSpPr>
          <p:spPr>
            <a:xfrm>
              <a:off x="4100126" y="5485319"/>
              <a:ext cx="64651" cy="185625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Cilindro 107"/>
            <p:cNvSpPr/>
            <p:nvPr/>
          </p:nvSpPr>
          <p:spPr>
            <a:xfrm>
              <a:off x="4993459" y="5511790"/>
              <a:ext cx="105782" cy="164166"/>
            </a:xfrm>
            <a:prstGeom prst="can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ángulo 108"/>
            <p:cNvSpPr/>
            <p:nvPr/>
          </p:nvSpPr>
          <p:spPr>
            <a:xfrm>
              <a:off x="5982335" y="5446000"/>
              <a:ext cx="48936" cy="26426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Cubo 111"/>
            <p:cNvSpPr/>
            <p:nvPr/>
          </p:nvSpPr>
          <p:spPr>
            <a:xfrm>
              <a:off x="7132575" y="5506778"/>
              <a:ext cx="182894" cy="164166"/>
            </a:xfrm>
            <a:prstGeom prst="cub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4" name="Rectángulo 113"/>
          <p:cNvSpPr/>
          <p:nvPr/>
        </p:nvSpPr>
        <p:spPr>
          <a:xfrm>
            <a:off x="2105233" y="5642762"/>
            <a:ext cx="5306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Y la oración con rutinas semánticas seria: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913695" y="3142632"/>
            <a:ext cx="6159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Pero en este caso, el laberinto tiene los siguientes objetos, obstáculos y marcas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50198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50"/>
          <p:cNvSpPr/>
          <p:nvPr/>
        </p:nvSpPr>
        <p:spPr>
          <a:xfrm>
            <a:off x="212327" y="-59523"/>
            <a:ext cx="8931673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Mediante la imagen del entorno representada por la oración semántica es relativamente fácil ir a diferentes partes del laberinto, o sea que el sistema empieza a ser capas de visualizar su entorno mediante una representación interna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por ejemplo se le puede decir que vaya al final y el sistema recorre el laberinto siguiendo su representación interna hasta que llega a 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 se le puede decir que vaya al cubo blanco y el sistema se movería en el laberinto siguiendo la oración hasta llegar a la marca de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Cb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324018" y="4057612"/>
            <a:ext cx="3626941" cy="2352727"/>
            <a:chOff x="753228" y="2346912"/>
            <a:chExt cx="5038361" cy="2918153"/>
          </a:xfrm>
        </p:grpSpPr>
        <p:grpSp>
          <p:nvGrpSpPr>
            <p:cNvPr id="4" name="Grupo 3"/>
            <p:cNvGrpSpPr/>
            <p:nvPr/>
          </p:nvGrpSpPr>
          <p:grpSpPr>
            <a:xfrm>
              <a:off x="753228" y="2346912"/>
              <a:ext cx="5038361" cy="2156894"/>
              <a:chOff x="2393950" y="2702476"/>
              <a:chExt cx="4207701" cy="1948985"/>
            </a:xfrm>
          </p:grpSpPr>
          <p:sp>
            <p:nvSpPr>
              <p:cNvPr id="31" name="CuadroTexto 20"/>
              <p:cNvSpPr txBox="1">
                <a:spLocks noChangeArrowheads="1"/>
              </p:cNvSpPr>
              <p:nvPr/>
            </p:nvSpPr>
            <p:spPr bwMode="auto">
              <a:xfrm>
                <a:off x="2393950" y="2702476"/>
                <a:ext cx="734871" cy="3400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I</a:t>
                </a:r>
                <a:r>
                  <a:rPr kumimoji="0" lang="es-MX" altLang="es-MX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nicio</a:t>
                </a:r>
              </a:p>
            </p:txBody>
          </p:sp>
          <p:sp>
            <p:nvSpPr>
              <p:cNvPr id="32" name="CuadroTexto 21"/>
              <p:cNvSpPr txBox="1">
                <a:spLocks noChangeArrowheads="1"/>
              </p:cNvSpPr>
              <p:nvPr/>
            </p:nvSpPr>
            <p:spPr bwMode="auto">
              <a:xfrm>
                <a:off x="5979278" y="3562330"/>
                <a:ext cx="622373" cy="3400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altLang="es-MX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F</a:t>
                </a:r>
                <a:r>
                  <a:rPr kumimoji="0" lang="es-MX" altLang="es-MX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inal</a:t>
                </a:r>
              </a:p>
            </p:txBody>
          </p:sp>
          <p:cxnSp>
            <p:nvCxnSpPr>
              <p:cNvPr id="33" name="Conector recto 32"/>
              <p:cNvCxnSpPr>
                <a:cxnSpLocks/>
              </p:cNvCxnSpPr>
              <p:nvPr/>
            </p:nvCxnSpPr>
            <p:spPr>
              <a:xfrm flipH="1">
                <a:off x="2743587" y="4130761"/>
                <a:ext cx="407987" cy="1905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ctor recto 33"/>
              <p:cNvCxnSpPr/>
              <p:nvPr/>
            </p:nvCxnSpPr>
            <p:spPr>
              <a:xfrm flipH="1">
                <a:off x="3489712" y="4130761"/>
                <a:ext cx="322262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cto 34"/>
              <p:cNvCxnSpPr>
                <a:cxnSpLocks/>
              </p:cNvCxnSpPr>
              <p:nvPr/>
            </p:nvCxnSpPr>
            <p:spPr>
              <a:xfrm>
                <a:off x="2610237" y="2971886"/>
                <a:ext cx="1236662" cy="7938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cto 35"/>
              <p:cNvCxnSpPr>
                <a:cxnSpLocks/>
              </p:cNvCxnSpPr>
              <p:nvPr/>
            </p:nvCxnSpPr>
            <p:spPr>
              <a:xfrm>
                <a:off x="3811974" y="2949661"/>
                <a:ext cx="0" cy="1195388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cto 36"/>
              <p:cNvCxnSpPr/>
              <p:nvPr/>
            </p:nvCxnSpPr>
            <p:spPr>
              <a:xfrm flipH="1">
                <a:off x="3151574" y="4130761"/>
                <a:ext cx="338138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ector recto 37"/>
              <p:cNvCxnSpPr/>
              <p:nvPr/>
            </p:nvCxnSpPr>
            <p:spPr>
              <a:xfrm>
                <a:off x="2743587" y="4145049"/>
                <a:ext cx="0" cy="492125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ector recto 38"/>
              <p:cNvCxnSpPr>
                <a:cxnSpLocks/>
              </p:cNvCxnSpPr>
              <p:nvPr/>
            </p:nvCxnSpPr>
            <p:spPr>
              <a:xfrm>
                <a:off x="2743587" y="4603895"/>
                <a:ext cx="1435100" cy="2381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ector recto 39"/>
              <p:cNvCxnSpPr>
                <a:cxnSpLocks/>
              </p:cNvCxnSpPr>
              <p:nvPr/>
            </p:nvCxnSpPr>
            <p:spPr>
              <a:xfrm>
                <a:off x="4178687" y="4616637"/>
                <a:ext cx="1955800" cy="9525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/>
              <p:cNvCxnSpPr>
                <a:cxnSpLocks/>
              </p:cNvCxnSpPr>
              <p:nvPr/>
            </p:nvCxnSpPr>
            <p:spPr>
              <a:xfrm flipH="1" flipV="1">
                <a:off x="6120199" y="3794211"/>
                <a:ext cx="14288" cy="85725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/>
              <p:cNvCxnSpPr>
                <a:cxnSpLocks/>
              </p:cNvCxnSpPr>
              <p:nvPr/>
            </p:nvCxnSpPr>
            <p:spPr>
              <a:xfrm>
                <a:off x="6120199" y="3795799"/>
                <a:ext cx="25241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upo 4"/>
            <p:cNvGrpSpPr/>
            <p:nvPr/>
          </p:nvGrpSpPr>
          <p:grpSpPr>
            <a:xfrm>
              <a:off x="802152" y="2382748"/>
              <a:ext cx="4920462" cy="2882317"/>
              <a:chOff x="802152" y="2382748"/>
              <a:chExt cx="4920462" cy="2882317"/>
            </a:xfrm>
          </p:grpSpPr>
          <p:cxnSp>
            <p:nvCxnSpPr>
              <p:cNvPr id="6" name="Conector: angular 5"/>
              <p:cNvCxnSpPr>
                <a:cxnSpLocks/>
              </p:cNvCxnSpPr>
              <p:nvPr/>
            </p:nvCxnSpPr>
            <p:spPr bwMode="auto">
              <a:xfrm>
                <a:off x="818426" y="2382748"/>
                <a:ext cx="3480326" cy="1208545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ector: angular 6"/>
              <p:cNvCxnSpPr>
                <a:cxnSpLocks/>
              </p:cNvCxnSpPr>
              <p:nvPr/>
            </p:nvCxnSpPr>
            <p:spPr bwMode="auto">
              <a:xfrm rot="16200000" flipV="1">
                <a:off x="3461069" y="2721595"/>
                <a:ext cx="790539" cy="917374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: angular 7"/>
              <p:cNvCxnSpPr>
                <a:cxnSpLocks/>
              </p:cNvCxnSpPr>
              <p:nvPr/>
            </p:nvCxnSpPr>
            <p:spPr bwMode="auto">
              <a:xfrm flipV="1">
                <a:off x="2464789" y="2408163"/>
                <a:ext cx="3163008" cy="0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: angular 8"/>
              <p:cNvCxnSpPr>
                <a:cxnSpLocks/>
              </p:cNvCxnSpPr>
              <p:nvPr/>
            </p:nvCxnSpPr>
            <p:spPr bwMode="auto">
              <a:xfrm rot="5400000">
                <a:off x="4402059" y="2948409"/>
                <a:ext cx="1853918" cy="750578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/>
              <p:cNvCxnSpPr>
                <a:cxnSpLocks/>
              </p:cNvCxnSpPr>
              <p:nvPr/>
            </p:nvCxnSpPr>
            <p:spPr bwMode="auto">
              <a:xfrm flipH="1">
                <a:off x="1296437" y="4205184"/>
                <a:ext cx="3657290" cy="45474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: angular 10"/>
              <p:cNvCxnSpPr>
                <a:cxnSpLocks/>
              </p:cNvCxnSpPr>
              <p:nvPr/>
            </p:nvCxnSpPr>
            <p:spPr bwMode="auto">
              <a:xfrm flipV="1">
                <a:off x="818426" y="2854972"/>
                <a:ext cx="1419794" cy="8745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: angular 11"/>
              <p:cNvCxnSpPr/>
              <p:nvPr/>
            </p:nvCxnSpPr>
            <p:spPr bwMode="auto">
              <a:xfrm rot="16200000" flipH="1">
                <a:off x="843451" y="2838692"/>
                <a:ext cx="905971" cy="956021"/>
              </a:xfrm>
              <a:prstGeom prst="bentConnector3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ector recto 12"/>
              <p:cNvCxnSpPr>
                <a:cxnSpLocks/>
              </p:cNvCxnSpPr>
              <p:nvPr/>
            </p:nvCxnSpPr>
            <p:spPr bwMode="auto">
              <a:xfrm>
                <a:off x="818426" y="3316703"/>
                <a:ext cx="0" cy="142192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ector recto 13"/>
              <p:cNvCxnSpPr>
                <a:cxnSpLocks/>
              </p:cNvCxnSpPr>
              <p:nvPr/>
            </p:nvCxnSpPr>
            <p:spPr bwMode="auto">
              <a:xfrm flipV="1">
                <a:off x="802152" y="3711972"/>
                <a:ext cx="494284" cy="1749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cto 14"/>
              <p:cNvCxnSpPr/>
              <p:nvPr/>
            </p:nvCxnSpPr>
            <p:spPr bwMode="auto">
              <a:xfrm>
                <a:off x="818426" y="4738622"/>
                <a:ext cx="1741179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cto 15"/>
              <p:cNvCxnSpPr/>
              <p:nvPr/>
            </p:nvCxnSpPr>
            <p:spPr bwMode="auto">
              <a:xfrm>
                <a:off x="3397650" y="4738622"/>
                <a:ext cx="230665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recto 16"/>
              <p:cNvCxnSpPr>
                <a:cxnSpLocks/>
              </p:cNvCxnSpPr>
              <p:nvPr/>
            </p:nvCxnSpPr>
            <p:spPr bwMode="auto">
              <a:xfrm flipV="1">
                <a:off x="5704306" y="3769689"/>
                <a:ext cx="0" cy="96893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/>
              <p:cNvCxnSpPr>
                <a:cxnSpLocks/>
              </p:cNvCxnSpPr>
              <p:nvPr/>
            </p:nvCxnSpPr>
            <p:spPr bwMode="auto">
              <a:xfrm flipH="1">
                <a:off x="812325" y="4738622"/>
                <a:ext cx="6101" cy="51070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recto 18"/>
              <p:cNvCxnSpPr/>
              <p:nvPr/>
            </p:nvCxnSpPr>
            <p:spPr bwMode="auto">
              <a:xfrm flipV="1">
                <a:off x="818426" y="5233583"/>
                <a:ext cx="4904187" cy="3148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cto 19"/>
              <p:cNvCxnSpPr/>
              <p:nvPr/>
            </p:nvCxnSpPr>
            <p:spPr bwMode="auto">
              <a:xfrm>
                <a:off x="5722614" y="4738622"/>
                <a:ext cx="0" cy="48446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Estrella: 5 puntas 20"/>
              <p:cNvSpPr/>
              <p:nvPr/>
            </p:nvSpPr>
            <p:spPr>
              <a:xfrm>
                <a:off x="1011891" y="4814703"/>
                <a:ext cx="354294" cy="315716"/>
              </a:xfrm>
              <a:prstGeom prst="star5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Triángulo isósceles 21"/>
              <p:cNvSpPr/>
              <p:nvPr/>
            </p:nvSpPr>
            <p:spPr>
              <a:xfrm>
                <a:off x="3613722" y="3888148"/>
                <a:ext cx="313197" cy="277281"/>
              </a:xfrm>
              <a:prstGeom prst="triangle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ángulo 22"/>
              <p:cNvSpPr/>
              <p:nvPr/>
            </p:nvSpPr>
            <p:spPr>
              <a:xfrm>
                <a:off x="834055" y="3993391"/>
                <a:ext cx="48936" cy="264262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Cubo 23"/>
              <p:cNvSpPr/>
              <p:nvPr/>
            </p:nvSpPr>
            <p:spPr>
              <a:xfrm>
                <a:off x="4917848" y="4566791"/>
                <a:ext cx="257004" cy="159575"/>
              </a:xfrm>
              <a:prstGeom prst="cub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Cilindro 24"/>
              <p:cNvSpPr/>
              <p:nvPr/>
            </p:nvSpPr>
            <p:spPr>
              <a:xfrm>
                <a:off x="1633173" y="3657991"/>
                <a:ext cx="131611" cy="203521"/>
              </a:xfrm>
              <a:prstGeom prst="can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ángulo 25"/>
              <p:cNvSpPr/>
              <p:nvPr/>
            </p:nvSpPr>
            <p:spPr>
              <a:xfrm>
                <a:off x="3667733" y="3111644"/>
                <a:ext cx="253956" cy="76025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7" name="Conector recto 26"/>
              <p:cNvCxnSpPr/>
              <p:nvPr/>
            </p:nvCxnSpPr>
            <p:spPr>
              <a:xfrm>
                <a:off x="2238220" y="2854972"/>
                <a:ext cx="0" cy="91471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ctángulo 27"/>
              <p:cNvSpPr/>
              <p:nvPr/>
            </p:nvSpPr>
            <p:spPr>
              <a:xfrm>
                <a:off x="2236828" y="3316704"/>
                <a:ext cx="45719" cy="258848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lecha: hacia abajo 28"/>
              <p:cNvSpPr/>
              <p:nvPr/>
            </p:nvSpPr>
            <p:spPr>
              <a:xfrm>
                <a:off x="4644462" y="2398255"/>
                <a:ext cx="206178" cy="326631"/>
              </a:xfrm>
              <a:prstGeom prst="downArrow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Cubo 29"/>
              <p:cNvSpPr/>
              <p:nvPr/>
            </p:nvSpPr>
            <p:spPr>
              <a:xfrm>
                <a:off x="1517729" y="2880939"/>
                <a:ext cx="173335" cy="184351"/>
              </a:xfrm>
              <a:prstGeom prst="cub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3" name="Rectángulo 42"/>
          <p:cNvSpPr/>
          <p:nvPr/>
        </p:nvSpPr>
        <p:spPr>
          <a:xfrm>
            <a:off x="3952449" y="3959597"/>
            <a:ext cx="50928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Aun mas, 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si el sistema esta recorriendo el laberinto y se encuentra por ejemplo en la marca gris 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Mg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y se le dice que vaya a al cubo blanco </a:t>
            </a:r>
            <a:r>
              <a:rPr kumimoji="0" lang="es-MX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Cb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seguiría el camino de Mg a </a:t>
            </a:r>
            <a:r>
              <a:rPr kumimoji="0" lang="es-MX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Cb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o sea que ya ““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 empieza a dar cuenta de donde esta, a donde va y como llegar</a:t>
            </a:r>
            <a:r>
              <a:rPr kumimoji="0" lang="es-MX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””</a:t>
            </a:r>
          </a:p>
        </p:txBody>
      </p:sp>
      <p:sp>
        <p:nvSpPr>
          <p:cNvPr id="44" name="Elipse 43"/>
          <p:cNvSpPr/>
          <p:nvPr/>
        </p:nvSpPr>
        <p:spPr bwMode="auto">
          <a:xfrm>
            <a:off x="777234" y="4950173"/>
            <a:ext cx="428876" cy="28380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3200" b="1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6" name="Elipse 45"/>
          <p:cNvSpPr/>
          <p:nvPr/>
        </p:nvSpPr>
        <p:spPr bwMode="auto">
          <a:xfrm>
            <a:off x="907754" y="5050415"/>
            <a:ext cx="190828" cy="23983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3200" b="1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8" name="Elipse 47"/>
          <p:cNvSpPr/>
          <p:nvPr/>
        </p:nvSpPr>
        <p:spPr bwMode="auto">
          <a:xfrm>
            <a:off x="3188177" y="5808136"/>
            <a:ext cx="373707" cy="269211"/>
          </a:xfrm>
          <a:prstGeom prst="ellipse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3200" b="1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8449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156E857-4EDB-478A-BCC2-65087655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C4A1C2-8ED4-4C4E-84AF-BB1D231CAEB8}" type="slidenum">
              <a:rPr kumimoji="0" lang="es-ES" alt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s-ES" alt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444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ángulo 1"/>
          <p:cNvSpPr>
            <a:spLocks noChangeArrowheads="1"/>
          </p:cNvSpPr>
          <p:nvPr/>
        </p:nvSpPr>
        <p:spPr bwMode="auto">
          <a:xfrm>
            <a:off x="125413" y="147638"/>
            <a:ext cx="87757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Topos    </a:t>
            </a:r>
            <a:r>
              <a:rPr kumimoji="0" lang="es-MX" alt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1990-</a:t>
            </a:r>
            <a:endParaRPr kumimoji="0" lang="es-ES" altLang="es-MX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UPIICSA</a:t>
            </a:r>
            <a:r>
              <a:rPr kumimoji="0" lang="es-MX" alt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del </a:t>
            </a:r>
            <a:r>
              <a:rPr kumimoji="0" lang="es-MX" alt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IPN</a:t>
            </a:r>
            <a:r>
              <a:rPr kumimoji="0" lang="es-MX" alt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s-MX" alt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Celanese</a:t>
            </a:r>
            <a:r>
              <a:rPr kumimoji="0" lang="es-MX" alt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Mexicana</a:t>
            </a:r>
            <a:endParaRPr kumimoji="0" lang="es-ES" altLang="es-MX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843" name="Rectángulo 1"/>
          <p:cNvSpPr>
            <a:spLocks noChangeArrowheads="1"/>
          </p:cNvSpPr>
          <p:nvPr/>
        </p:nvSpPr>
        <p:spPr bwMode="auto">
          <a:xfrm>
            <a:off x="125413" y="1553351"/>
            <a:ext cx="8806498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 topo es un robot que tiene al menos 3 mecanismos de percepción 2 bigotes,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una nariz, y un reloj</a:t>
            </a:r>
          </a:p>
        </p:txBody>
      </p:sp>
      <p:grpSp>
        <p:nvGrpSpPr>
          <p:cNvPr id="35844" name="Grupo 19"/>
          <p:cNvGrpSpPr>
            <a:grpSpLocks/>
          </p:cNvGrpSpPr>
          <p:nvPr/>
        </p:nvGrpSpPr>
        <p:grpSpPr bwMode="auto">
          <a:xfrm>
            <a:off x="4513262" y="1993900"/>
            <a:ext cx="2835275" cy="1303338"/>
            <a:chOff x="3369384" y="5108766"/>
            <a:chExt cx="2836202" cy="1303242"/>
          </a:xfrm>
        </p:grpSpPr>
        <p:grpSp>
          <p:nvGrpSpPr>
            <p:cNvPr id="35869" name="Grupo 15"/>
            <p:cNvGrpSpPr>
              <a:grpSpLocks/>
            </p:cNvGrpSpPr>
            <p:nvPr/>
          </p:nvGrpSpPr>
          <p:grpSpPr bwMode="auto">
            <a:xfrm>
              <a:off x="3369384" y="5322623"/>
              <a:ext cx="1474349" cy="919511"/>
              <a:chOff x="3691209" y="5465247"/>
              <a:chExt cx="1474349" cy="919511"/>
            </a:xfrm>
          </p:grpSpPr>
          <p:sp>
            <p:nvSpPr>
              <p:cNvPr id="4" name="Diagrama de flujo: retraso 3"/>
              <p:cNvSpPr/>
              <p:nvPr/>
            </p:nvSpPr>
            <p:spPr>
              <a:xfrm>
                <a:off x="3923060" y="5579979"/>
                <a:ext cx="857530" cy="604792"/>
              </a:xfrm>
              <a:prstGeom prst="flowChartDelay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Arco 10"/>
              <p:cNvSpPr/>
              <p:nvPr/>
            </p:nvSpPr>
            <p:spPr>
              <a:xfrm rot="10800000">
                <a:off x="4674192" y="5465687"/>
                <a:ext cx="338249" cy="796866"/>
              </a:xfrm>
              <a:prstGeom prst="arc">
                <a:avLst>
                  <a:gd name="adj1" fmla="val 16173793"/>
                  <a:gd name="adj2" fmla="val 0"/>
                </a:avLst>
              </a:prstGeom>
              <a:ln w="25400"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Arco 11"/>
              <p:cNvSpPr/>
              <p:nvPr/>
            </p:nvSpPr>
            <p:spPr>
              <a:xfrm rot="10800000" flipV="1">
                <a:off x="4650373" y="5557755"/>
                <a:ext cx="514518" cy="827026"/>
              </a:xfrm>
              <a:prstGeom prst="arc">
                <a:avLst>
                  <a:gd name="adj1" fmla="val 16530327"/>
                  <a:gd name="adj2" fmla="val 0"/>
                </a:avLst>
              </a:prstGeom>
              <a:ln w="25400"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Elipse 7"/>
              <p:cNvSpPr/>
              <p:nvPr/>
            </p:nvSpPr>
            <p:spPr>
              <a:xfrm>
                <a:off x="4780590" y="5792688"/>
                <a:ext cx="107985" cy="17778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Elipse 13"/>
              <p:cNvSpPr/>
              <p:nvPr/>
            </p:nvSpPr>
            <p:spPr>
              <a:xfrm>
                <a:off x="3691209" y="5579979"/>
                <a:ext cx="614563" cy="60479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5870" name="Rectángulo 16"/>
            <p:cNvSpPr>
              <a:spLocks noChangeArrowheads="1"/>
            </p:cNvSpPr>
            <p:nvPr/>
          </p:nvSpPr>
          <p:spPr bwMode="auto">
            <a:xfrm>
              <a:off x="4527587" y="5490586"/>
              <a:ext cx="148309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Nariz      n</a:t>
              </a:r>
            </a:p>
          </p:txBody>
        </p:sp>
        <p:sp>
          <p:nvSpPr>
            <p:cNvPr id="35871" name="Rectángulo 17"/>
            <p:cNvSpPr>
              <a:spLocks noChangeArrowheads="1"/>
            </p:cNvSpPr>
            <p:nvPr/>
          </p:nvSpPr>
          <p:spPr bwMode="auto">
            <a:xfrm>
              <a:off x="4513588" y="5108766"/>
              <a:ext cx="15840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bigote i   bi</a:t>
              </a:r>
            </a:p>
          </p:txBody>
        </p:sp>
        <p:sp>
          <p:nvSpPr>
            <p:cNvPr id="35872" name="Rectángulo 21"/>
            <p:cNvSpPr>
              <a:spLocks noChangeArrowheads="1"/>
            </p:cNvSpPr>
            <p:nvPr/>
          </p:nvSpPr>
          <p:spPr bwMode="auto">
            <a:xfrm>
              <a:off x="4483640" y="5950343"/>
              <a:ext cx="17219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bigote d   bd</a:t>
              </a:r>
            </a:p>
          </p:txBody>
        </p:sp>
      </p:grpSp>
      <p:sp>
        <p:nvSpPr>
          <p:cNvPr id="21" name="Rectángulo 20"/>
          <p:cNvSpPr>
            <a:spLocks noChangeArrowheads="1"/>
          </p:cNvSpPr>
          <p:nvPr/>
        </p:nvSpPr>
        <p:spPr bwMode="auto">
          <a:xfrm>
            <a:off x="4164013" y="3384550"/>
            <a:ext cx="49799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El Topo se suelta en un laberinto comienza a caminar y con sus perceptores: bigotes, nariz y reloj va construyendo la imagen del laberinto. </a:t>
            </a:r>
          </a:p>
        </p:txBody>
      </p:sp>
      <p:sp>
        <p:nvSpPr>
          <p:cNvPr id="26" name="Rectángulo 25"/>
          <p:cNvSpPr>
            <a:spLocks noChangeArrowheads="1"/>
          </p:cNvSpPr>
          <p:nvPr/>
        </p:nvSpPr>
        <p:spPr bwMode="auto">
          <a:xfrm>
            <a:off x="4178300" y="5127625"/>
            <a:ext cx="49879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Con los bigotes va detectando las paredes laterales, con la nariz detecta cuando choca con una pared y con el reloj marca el tiempo transcurrido</a:t>
            </a:r>
          </a:p>
        </p:txBody>
      </p:sp>
      <p:grpSp>
        <p:nvGrpSpPr>
          <p:cNvPr id="27" name="Grupo 26"/>
          <p:cNvGrpSpPr>
            <a:grpSpLocks/>
          </p:cNvGrpSpPr>
          <p:nvPr/>
        </p:nvGrpSpPr>
        <p:grpSpPr bwMode="auto">
          <a:xfrm>
            <a:off x="0" y="3417888"/>
            <a:ext cx="4324350" cy="2900362"/>
            <a:chOff x="877" y="2199775"/>
            <a:chExt cx="4546260" cy="2779071"/>
          </a:xfrm>
        </p:grpSpPr>
        <p:cxnSp>
          <p:nvCxnSpPr>
            <p:cNvPr id="28" name="Conector: angular 27"/>
            <p:cNvCxnSpPr>
              <a:cxnSpLocks/>
            </p:cNvCxnSpPr>
            <p:nvPr/>
          </p:nvCxnSpPr>
          <p:spPr bwMode="auto">
            <a:xfrm>
              <a:off x="464849" y="2292562"/>
              <a:ext cx="2723750" cy="1125623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: angular 28"/>
            <p:cNvCxnSpPr>
              <a:cxnSpLocks/>
            </p:cNvCxnSpPr>
            <p:nvPr/>
          </p:nvCxnSpPr>
          <p:spPr bwMode="auto">
            <a:xfrm rot="16200000" flipV="1">
              <a:off x="2474255" y="2676798"/>
              <a:ext cx="737740" cy="717655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: angular 29"/>
            <p:cNvCxnSpPr>
              <a:cxnSpLocks/>
            </p:cNvCxnSpPr>
            <p:nvPr/>
          </p:nvCxnSpPr>
          <p:spPr bwMode="auto">
            <a:xfrm flipV="1">
              <a:off x="1828394" y="2304731"/>
              <a:ext cx="2475074" cy="0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: angular 30"/>
            <p:cNvCxnSpPr>
              <a:cxnSpLocks/>
            </p:cNvCxnSpPr>
            <p:nvPr/>
          </p:nvCxnSpPr>
          <p:spPr bwMode="auto">
            <a:xfrm rot="5400000">
              <a:off x="3130719" y="2874985"/>
              <a:ext cx="1727983" cy="587476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/>
            <p:cNvCxnSpPr>
              <a:cxnSpLocks/>
            </p:cNvCxnSpPr>
            <p:nvPr/>
          </p:nvCxnSpPr>
          <p:spPr bwMode="auto">
            <a:xfrm flipH="1">
              <a:off x="840367" y="3991645"/>
              <a:ext cx="2860606" cy="4107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: angular 32"/>
            <p:cNvCxnSpPr>
              <a:cxnSpLocks/>
            </p:cNvCxnSpPr>
            <p:nvPr/>
          </p:nvCxnSpPr>
          <p:spPr bwMode="auto">
            <a:xfrm flipV="1">
              <a:off x="464849" y="2735206"/>
              <a:ext cx="1076483" cy="4563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: angular 33"/>
            <p:cNvCxnSpPr/>
            <p:nvPr/>
          </p:nvCxnSpPr>
          <p:spPr bwMode="auto">
            <a:xfrm rot="5400000">
              <a:off x="1112125" y="3116415"/>
              <a:ext cx="818358" cy="13352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: angular 34"/>
            <p:cNvCxnSpPr/>
            <p:nvPr/>
          </p:nvCxnSpPr>
          <p:spPr bwMode="auto">
            <a:xfrm rot="16200000" flipH="1">
              <a:off x="402476" y="2762932"/>
              <a:ext cx="845738" cy="747696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/>
            <p:cNvCxnSpPr>
              <a:cxnSpLocks/>
            </p:cNvCxnSpPr>
            <p:nvPr/>
          </p:nvCxnSpPr>
          <p:spPr bwMode="auto">
            <a:xfrm>
              <a:off x="464849" y="3162638"/>
              <a:ext cx="0" cy="132488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/>
            <p:cNvCxnSpPr>
              <a:cxnSpLocks/>
            </p:cNvCxnSpPr>
            <p:nvPr/>
          </p:nvCxnSpPr>
          <p:spPr bwMode="auto">
            <a:xfrm flipV="1">
              <a:off x="453167" y="3530747"/>
              <a:ext cx="387200" cy="1673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/>
            <p:cNvCxnSpPr/>
            <p:nvPr/>
          </p:nvCxnSpPr>
          <p:spPr bwMode="auto">
            <a:xfrm>
              <a:off x="464849" y="4487527"/>
              <a:ext cx="136354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cto 38"/>
            <p:cNvCxnSpPr/>
            <p:nvPr/>
          </p:nvCxnSpPr>
          <p:spPr bwMode="auto">
            <a:xfrm>
              <a:off x="2484297" y="4487527"/>
              <a:ext cx="180415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cto 39"/>
            <p:cNvCxnSpPr>
              <a:cxnSpLocks/>
            </p:cNvCxnSpPr>
            <p:nvPr/>
          </p:nvCxnSpPr>
          <p:spPr bwMode="auto">
            <a:xfrm flipV="1">
              <a:off x="4288448" y="3585507"/>
              <a:ext cx="0" cy="90202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cto 40"/>
            <p:cNvCxnSpPr>
              <a:cxnSpLocks/>
            </p:cNvCxnSpPr>
            <p:nvPr/>
          </p:nvCxnSpPr>
          <p:spPr bwMode="auto">
            <a:xfrm flipH="1">
              <a:off x="461511" y="4487527"/>
              <a:ext cx="3338" cy="4761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cto 41"/>
            <p:cNvCxnSpPr/>
            <p:nvPr/>
          </p:nvCxnSpPr>
          <p:spPr bwMode="auto">
            <a:xfrm flipV="1">
              <a:off x="464849" y="4949945"/>
              <a:ext cx="3838619" cy="2890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cto 42"/>
            <p:cNvCxnSpPr/>
            <p:nvPr/>
          </p:nvCxnSpPr>
          <p:spPr bwMode="auto">
            <a:xfrm>
              <a:off x="4303468" y="4487527"/>
              <a:ext cx="0" cy="45177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64" name="CuadroTexto 20"/>
            <p:cNvSpPr txBox="1">
              <a:spLocks noChangeArrowheads="1"/>
            </p:cNvSpPr>
            <p:nvPr/>
          </p:nvSpPr>
          <p:spPr bwMode="auto">
            <a:xfrm>
              <a:off x="877" y="2199775"/>
              <a:ext cx="10563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</a:t>
              </a:r>
              <a:r>
                <a:rPr kumimoji="0" lang="es-MX" altLang="es-MX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ntrada</a:t>
              </a:r>
            </a:p>
          </p:txBody>
        </p:sp>
        <p:sp>
          <p:nvSpPr>
            <p:cNvPr id="35865" name="CuadroTexto 21"/>
            <p:cNvSpPr txBox="1">
              <a:spLocks noChangeArrowheads="1"/>
            </p:cNvSpPr>
            <p:nvPr/>
          </p:nvSpPr>
          <p:spPr bwMode="auto">
            <a:xfrm>
              <a:off x="3612540" y="3136745"/>
              <a:ext cx="93459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</a:t>
              </a:r>
              <a:r>
                <a:rPr kumimoji="0" lang="es-MX" altLang="es-MX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alida</a:t>
              </a:r>
            </a:p>
          </p:txBody>
        </p:sp>
        <p:cxnSp>
          <p:nvCxnSpPr>
            <p:cNvPr id="46" name="Conector recto 45"/>
            <p:cNvCxnSpPr/>
            <p:nvPr/>
          </p:nvCxnSpPr>
          <p:spPr bwMode="auto">
            <a:xfrm>
              <a:off x="2470945" y="2700220"/>
              <a:ext cx="15704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867" name="Imagen 4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850" y="2490748"/>
              <a:ext cx="436540" cy="234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8" name="Imagen 4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217958">
              <a:off x="1481172" y="2771475"/>
              <a:ext cx="364846" cy="280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3040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8F5A319-9A80-4D6B-B31E-4B1FCFD22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5BE8B-ED62-4896-9465-A624811684D2}" type="slidenum">
              <a:rPr lang="es-ES" altLang="es-MX" smtClean="0"/>
              <a:pPr>
                <a:defRPr/>
              </a:pPr>
              <a:t>4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0677566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ángulo 52"/>
          <p:cNvSpPr>
            <a:spLocks noChangeArrowheads="1"/>
          </p:cNvSpPr>
          <p:nvPr/>
        </p:nvSpPr>
        <p:spPr bwMode="auto">
          <a:xfrm>
            <a:off x="0" y="3257550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al mismo tiempo en los otros vectores se almacena lo que detecta el bigote d, el bigote i y la nariz en ese tiempo</a:t>
            </a:r>
          </a:p>
        </p:txBody>
      </p:sp>
      <p:grpSp>
        <p:nvGrpSpPr>
          <p:cNvPr id="36867" name="Grupo 82"/>
          <p:cNvGrpSpPr>
            <a:grpSpLocks/>
          </p:cNvGrpSpPr>
          <p:nvPr/>
        </p:nvGrpSpPr>
        <p:grpSpPr bwMode="auto">
          <a:xfrm>
            <a:off x="106363" y="131763"/>
            <a:ext cx="4681537" cy="3219450"/>
            <a:chOff x="877" y="2199775"/>
            <a:chExt cx="4546260" cy="2779071"/>
          </a:xfrm>
        </p:grpSpPr>
        <p:cxnSp>
          <p:nvCxnSpPr>
            <p:cNvPr id="61" name="Conector: angular 60"/>
            <p:cNvCxnSpPr>
              <a:cxnSpLocks/>
            </p:cNvCxnSpPr>
            <p:nvPr/>
          </p:nvCxnSpPr>
          <p:spPr bwMode="auto">
            <a:xfrm>
              <a:off x="464906" y="2291588"/>
              <a:ext cx="2724057" cy="1127799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: angular 61"/>
            <p:cNvCxnSpPr>
              <a:cxnSpLocks/>
            </p:cNvCxnSpPr>
            <p:nvPr/>
          </p:nvCxnSpPr>
          <p:spPr bwMode="auto">
            <a:xfrm rot="16200000" flipV="1">
              <a:off x="2474243" y="2677260"/>
              <a:ext cx="737249" cy="716857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: angular 62"/>
            <p:cNvCxnSpPr>
              <a:cxnSpLocks/>
            </p:cNvCxnSpPr>
            <p:nvPr/>
          </p:nvCxnSpPr>
          <p:spPr bwMode="auto">
            <a:xfrm flipV="1">
              <a:off x="1827705" y="2305292"/>
              <a:ext cx="2475854" cy="0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: angular 63"/>
            <p:cNvCxnSpPr>
              <a:cxnSpLocks/>
            </p:cNvCxnSpPr>
            <p:nvPr/>
          </p:nvCxnSpPr>
          <p:spPr bwMode="auto">
            <a:xfrm rot="5400000">
              <a:off x="3131999" y="2875617"/>
              <a:ext cx="1728013" cy="587361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/>
            <p:cNvCxnSpPr>
              <a:cxnSpLocks/>
            </p:cNvCxnSpPr>
            <p:nvPr/>
          </p:nvCxnSpPr>
          <p:spPr bwMode="auto">
            <a:xfrm flipH="1">
              <a:off x="839523" y="3990823"/>
              <a:ext cx="2862802" cy="4248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: angular 65"/>
            <p:cNvCxnSpPr>
              <a:cxnSpLocks/>
            </p:cNvCxnSpPr>
            <p:nvPr/>
          </p:nvCxnSpPr>
          <p:spPr bwMode="auto">
            <a:xfrm flipV="1">
              <a:off x="464906" y="2735582"/>
              <a:ext cx="1076056" cy="5481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: angular 66"/>
            <p:cNvCxnSpPr/>
            <p:nvPr/>
          </p:nvCxnSpPr>
          <p:spPr bwMode="auto">
            <a:xfrm rot="5400000">
              <a:off x="1111872" y="3117910"/>
              <a:ext cx="818099" cy="12333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: angular 67"/>
            <p:cNvCxnSpPr/>
            <p:nvPr/>
          </p:nvCxnSpPr>
          <p:spPr bwMode="auto">
            <a:xfrm rot="16200000" flipH="1">
              <a:off x="402809" y="2763250"/>
              <a:ext cx="844136" cy="747689"/>
            </a:xfrm>
            <a:prstGeom prst="bentConnector3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/>
            <p:cNvCxnSpPr>
              <a:cxnSpLocks/>
            </p:cNvCxnSpPr>
            <p:nvPr/>
          </p:nvCxnSpPr>
          <p:spPr bwMode="auto">
            <a:xfrm>
              <a:off x="464906" y="3163131"/>
              <a:ext cx="0" cy="132512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/>
            <p:cNvCxnSpPr>
              <a:cxnSpLocks/>
            </p:cNvCxnSpPr>
            <p:nvPr/>
          </p:nvCxnSpPr>
          <p:spPr bwMode="auto">
            <a:xfrm flipV="1">
              <a:off x="452573" y="3531756"/>
              <a:ext cx="386949" cy="1507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/>
            <p:cNvCxnSpPr/>
            <p:nvPr/>
          </p:nvCxnSpPr>
          <p:spPr bwMode="auto">
            <a:xfrm>
              <a:off x="464906" y="4488260"/>
              <a:ext cx="1362799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/>
            <p:cNvCxnSpPr/>
            <p:nvPr/>
          </p:nvCxnSpPr>
          <p:spPr bwMode="auto">
            <a:xfrm>
              <a:off x="2484439" y="4488260"/>
              <a:ext cx="1805247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/>
            <p:cNvCxnSpPr>
              <a:cxnSpLocks/>
            </p:cNvCxnSpPr>
            <p:nvPr/>
          </p:nvCxnSpPr>
          <p:spPr bwMode="auto">
            <a:xfrm flipV="1">
              <a:off x="4289686" y="3585199"/>
              <a:ext cx="0" cy="90306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/>
            <p:cNvCxnSpPr>
              <a:cxnSpLocks/>
            </p:cNvCxnSpPr>
            <p:nvPr/>
          </p:nvCxnSpPr>
          <p:spPr bwMode="auto">
            <a:xfrm flipH="1">
              <a:off x="460282" y="4488260"/>
              <a:ext cx="4624" cy="47551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/>
            <p:cNvCxnSpPr/>
            <p:nvPr/>
          </p:nvCxnSpPr>
          <p:spPr bwMode="auto">
            <a:xfrm flipV="1">
              <a:off x="464906" y="4950068"/>
              <a:ext cx="3838653" cy="2877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ector recto 75"/>
            <p:cNvCxnSpPr/>
            <p:nvPr/>
          </p:nvCxnSpPr>
          <p:spPr bwMode="auto">
            <a:xfrm>
              <a:off x="4303560" y="4488260"/>
              <a:ext cx="0" cy="45084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075" name="CuadroTexto 20"/>
            <p:cNvSpPr txBox="1">
              <a:spLocks noChangeArrowheads="1"/>
            </p:cNvSpPr>
            <p:nvPr/>
          </p:nvSpPr>
          <p:spPr bwMode="auto">
            <a:xfrm>
              <a:off x="877" y="2199775"/>
              <a:ext cx="10563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E</a:t>
              </a:r>
              <a:r>
                <a:rPr kumimoji="0" lang="es-MX" altLang="es-MX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ntrada</a:t>
              </a:r>
            </a:p>
          </p:txBody>
        </p:sp>
        <p:sp>
          <p:nvSpPr>
            <p:cNvPr id="37076" name="CuadroTexto 21"/>
            <p:cNvSpPr txBox="1">
              <a:spLocks noChangeArrowheads="1"/>
            </p:cNvSpPr>
            <p:nvPr/>
          </p:nvSpPr>
          <p:spPr bwMode="auto">
            <a:xfrm>
              <a:off x="3612540" y="3136745"/>
              <a:ext cx="93459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</a:t>
              </a:r>
              <a:r>
                <a:rPr kumimoji="0" lang="es-MX" altLang="es-MX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alida</a:t>
              </a:r>
            </a:p>
          </p:txBody>
        </p:sp>
        <p:cxnSp>
          <p:nvCxnSpPr>
            <p:cNvPr id="79" name="Conector recto 78"/>
            <p:cNvCxnSpPr/>
            <p:nvPr/>
          </p:nvCxnSpPr>
          <p:spPr bwMode="auto">
            <a:xfrm>
              <a:off x="2470565" y="2699953"/>
              <a:ext cx="1569377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078" name="Imagen 7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850" y="2490748"/>
              <a:ext cx="436540" cy="234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079" name="Imagen 8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217958">
              <a:off x="1481172" y="2771475"/>
              <a:ext cx="364846" cy="280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868" name="Rectángulo 83"/>
          <p:cNvSpPr>
            <a:spLocks noChangeArrowheads="1"/>
          </p:cNvSpPr>
          <p:nvPr/>
        </p:nvSpPr>
        <p:spPr bwMode="auto">
          <a:xfrm>
            <a:off x="4640263" y="158750"/>
            <a:ext cx="45497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La imagen del entorno consiste en 4 vectores que se llenan con ceros y unos,</a:t>
            </a:r>
          </a:p>
        </p:txBody>
      </p:sp>
      <p:sp>
        <p:nvSpPr>
          <p:cNvPr id="85" name="Rectángulo 84"/>
          <p:cNvSpPr>
            <a:spLocks noChangeArrowheads="1"/>
          </p:cNvSpPr>
          <p:nvPr/>
        </p:nvSpPr>
        <p:spPr bwMode="auto">
          <a:xfrm>
            <a:off x="-38100" y="4121150"/>
            <a:ext cx="9193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Cuando el bigote d detecta una pared almacena 1 y cuando no detecta almacena 0, lo mismo ocurre con el otro bigote y la nariz</a:t>
            </a:r>
          </a:p>
        </p:txBody>
      </p:sp>
      <p:sp>
        <p:nvSpPr>
          <p:cNvPr id="86" name="Rectángulo 85"/>
          <p:cNvSpPr>
            <a:spLocks noChangeArrowheads="1"/>
          </p:cNvSpPr>
          <p:nvPr/>
        </p:nvSpPr>
        <p:spPr bwMode="auto">
          <a:xfrm>
            <a:off x="4630738" y="1644650"/>
            <a:ext cx="45132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el primer vector almacena el tiempo T, cada que pasa una unidad de tiempo se almacena un 1 en el vector T, </a:t>
            </a:r>
          </a:p>
        </p:txBody>
      </p:sp>
      <p:graphicFrame>
        <p:nvGraphicFramePr>
          <p:cNvPr id="87" name="Tabla 86"/>
          <p:cNvGraphicFramePr>
            <a:graphicFrameLocks noGrp="1"/>
          </p:cNvGraphicFramePr>
          <p:nvPr/>
        </p:nvGraphicFramePr>
        <p:xfrm>
          <a:off x="285750" y="5070475"/>
          <a:ext cx="4079872" cy="1606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9984">
                  <a:extLst>
                    <a:ext uri="{9D8B030D-6E8A-4147-A177-3AD203B41FA5}">
                      <a16:colId xmlns:a16="http://schemas.microsoft.com/office/drawing/2014/main" val="1520247425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1565360956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672598581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1234404677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1757704329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3368489163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3789436365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1234745371"/>
                    </a:ext>
                  </a:extLst>
                </a:gridCol>
              </a:tblGrid>
              <a:tr h="417895">
                <a:tc>
                  <a:txBody>
                    <a:bodyPr/>
                    <a:lstStyle/>
                    <a:p>
                      <a:pPr algn="l"/>
                      <a:r>
                        <a:rPr lang="es-MX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extLst>
                  <a:ext uri="{0D108BD9-81ED-4DB2-BD59-A6C34878D82A}">
                    <a16:rowId xmlns:a16="http://schemas.microsoft.com/office/drawing/2014/main" val="3577451744"/>
                  </a:ext>
                </a:extLst>
              </a:tr>
              <a:tr h="396218">
                <a:tc>
                  <a:txBody>
                    <a:bodyPr/>
                    <a:lstStyle/>
                    <a:p>
                      <a:pPr algn="l"/>
                      <a:r>
                        <a:rPr lang="es-MX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bd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extLst>
                  <a:ext uri="{0D108BD9-81ED-4DB2-BD59-A6C34878D82A}">
                    <a16:rowId xmlns:a16="http://schemas.microsoft.com/office/drawing/2014/main" val="3743946411"/>
                  </a:ext>
                </a:extLst>
              </a:tr>
              <a:tr h="396218">
                <a:tc>
                  <a:txBody>
                    <a:bodyPr/>
                    <a:lstStyle/>
                    <a:p>
                      <a:pPr algn="l"/>
                      <a:r>
                        <a:rPr lang="es-MX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extLst>
                  <a:ext uri="{0D108BD9-81ED-4DB2-BD59-A6C34878D82A}">
                    <a16:rowId xmlns:a16="http://schemas.microsoft.com/office/drawing/2014/main" val="1574529431"/>
                  </a:ext>
                </a:extLst>
              </a:tr>
              <a:tr h="396218">
                <a:tc>
                  <a:txBody>
                    <a:bodyPr/>
                    <a:lstStyle/>
                    <a:p>
                      <a:pPr algn="l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extLst>
                  <a:ext uri="{0D108BD9-81ED-4DB2-BD59-A6C34878D82A}">
                    <a16:rowId xmlns:a16="http://schemas.microsoft.com/office/drawing/2014/main" val="2316815225"/>
                  </a:ext>
                </a:extLst>
              </a:tr>
            </a:tbl>
          </a:graphicData>
        </a:graphic>
      </p:graphicFrame>
      <p:graphicFrame>
        <p:nvGraphicFramePr>
          <p:cNvPr id="88" name="Tabla 87"/>
          <p:cNvGraphicFramePr>
            <a:graphicFrameLocks noGrp="1"/>
          </p:cNvGraphicFramePr>
          <p:nvPr/>
        </p:nvGraphicFramePr>
        <p:xfrm>
          <a:off x="4365625" y="5076825"/>
          <a:ext cx="4024312" cy="158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3039">
                  <a:extLst>
                    <a:ext uri="{9D8B030D-6E8A-4147-A177-3AD203B41FA5}">
                      <a16:colId xmlns:a16="http://schemas.microsoft.com/office/drawing/2014/main" val="1520247425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1565360956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672598581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1234404677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1757704329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3368489163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3789436365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1234745371"/>
                    </a:ext>
                  </a:extLst>
                </a:gridCol>
              </a:tblGrid>
              <a:tr h="396081"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extLst>
                  <a:ext uri="{0D108BD9-81ED-4DB2-BD59-A6C34878D82A}">
                    <a16:rowId xmlns:a16="http://schemas.microsoft.com/office/drawing/2014/main" val="3577451744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extLst>
                  <a:ext uri="{0D108BD9-81ED-4DB2-BD59-A6C34878D82A}">
                    <a16:rowId xmlns:a16="http://schemas.microsoft.com/office/drawing/2014/main" val="3743946411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extLst>
                  <a:ext uri="{0D108BD9-81ED-4DB2-BD59-A6C34878D82A}">
                    <a16:rowId xmlns:a16="http://schemas.microsoft.com/office/drawing/2014/main" val="1574529431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extLst>
                  <a:ext uri="{0D108BD9-81ED-4DB2-BD59-A6C34878D82A}">
                    <a16:rowId xmlns:a16="http://schemas.microsoft.com/office/drawing/2014/main" val="2316815225"/>
                  </a:ext>
                </a:extLst>
              </a:tr>
            </a:tbl>
          </a:graphicData>
        </a:graphic>
      </p:graphicFrame>
      <p:graphicFrame>
        <p:nvGraphicFramePr>
          <p:cNvPr id="89" name="Tabla 88"/>
          <p:cNvGraphicFramePr>
            <a:graphicFrameLocks noGrp="1"/>
          </p:cNvGraphicFramePr>
          <p:nvPr/>
        </p:nvGraphicFramePr>
        <p:xfrm>
          <a:off x="285750" y="5064125"/>
          <a:ext cx="4079872" cy="1606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9984">
                  <a:extLst>
                    <a:ext uri="{9D8B030D-6E8A-4147-A177-3AD203B41FA5}">
                      <a16:colId xmlns:a16="http://schemas.microsoft.com/office/drawing/2014/main" val="1520247425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1565360956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672598581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1234404677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1757704329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3368489163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3789436365"/>
                    </a:ext>
                  </a:extLst>
                </a:gridCol>
                <a:gridCol w="509984">
                  <a:extLst>
                    <a:ext uri="{9D8B030D-6E8A-4147-A177-3AD203B41FA5}">
                      <a16:colId xmlns:a16="http://schemas.microsoft.com/office/drawing/2014/main" val="1234745371"/>
                    </a:ext>
                  </a:extLst>
                </a:gridCol>
              </a:tblGrid>
              <a:tr h="417895">
                <a:tc>
                  <a:txBody>
                    <a:bodyPr/>
                    <a:lstStyle/>
                    <a:p>
                      <a:pPr algn="l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s-MX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1433" marR="91433" marT="45710" marB="45710"/>
                </a:tc>
                <a:extLst>
                  <a:ext uri="{0D108BD9-81ED-4DB2-BD59-A6C34878D82A}">
                    <a16:rowId xmlns:a16="http://schemas.microsoft.com/office/drawing/2014/main" val="3577451744"/>
                  </a:ext>
                </a:extLst>
              </a:tr>
              <a:tr h="396218">
                <a:tc>
                  <a:txBody>
                    <a:bodyPr/>
                    <a:lstStyle/>
                    <a:p>
                      <a:pPr algn="l"/>
                      <a:r>
                        <a:rPr lang="es-MX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bd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1433" marR="91433" marT="45710" marB="45710"/>
                </a:tc>
                <a:extLst>
                  <a:ext uri="{0D108BD9-81ED-4DB2-BD59-A6C34878D82A}">
                    <a16:rowId xmlns:a16="http://schemas.microsoft.com/office/drawing/2014/main" val="3743946411"/>
                  </a:ext>
                </a:extLst>
              </a:tr>
              <a:tr h="396218">
                <a:tc>
                  <a:txBody>
                    <a:bodyPr/>
                    <a:lstStyle/>
                    <a:p>
                      <a:pPr algn="l"/>
                      <a:r>
                        <a:rPr lang="es-MX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1433" marR="91433" marT="45710" marB="45710"/>
                </a:tc>
                <a:extLst>
                  <a:ext uri="{0D108BD9-81ED-4DB2-BD59-A6C34878D82A}">
                    <a16:rowId xmlns:a16="http://schemas.microsoft.com/office/drawing/2014/main" val="1574529431"/>
                  </a:ext>
                </a:extLst>
              </a:tr>
              <a:tr h="396218">
                <a:tc>
                  <a:txBody>
                    <a:bodyPr/>
                    <a:lstStyle/>
                    <a:p>
                      <a:pPr algn="l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10" marB="4571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1433" marR="91433" marT="45710" marB="45710"/>
                </a:tc>
                <a:extLst>
                  <a:ext uri="{0D108BD9-81ED-4DB2-BD59-A6C34878D82A}">
                    <a16:rowId xmlns:a16="http://schemas.microsoft.com/office/drawing/2014/main" val="2316815225"/>
                  </a:ext>
                </a:extLst>
              </a:tr>
            </a:tbl>
          </a:graphicData>
        </a:graphic>
      </p:graphicFrame>
      <p:graphicFrame>
        <p:nvGraphicFramePr>
          <p:cNvPr id="90" name="Tabla 89"/>
          <p:cNvGraphicFramePr>
            <a:graphicFrameLocks noGrp="1"/>
          </p:cNvGraphicFramePr>
          <p:nvPr/>
        </p:nvGraphicFramePr>
        <p:xfrm>
          <a:off x="4365625" y="5070475"/>
          <a:ext cx="4024312" cy="158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3039">
                  <a:extLst>
                    <a:ext uri="{9D8B030D-6E8A-4147-A177-3AD203B41FA5}">
                      <a16:colId xmlns:a16="http://schemas.microsoft.com/office/drawing/2014/main" val="1520247425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1565360956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672598581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1234404677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1757704329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3368489163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3789436365"/>
                    </a:ext>
                  </a:extLst>
                </a:gridCol>
                <a:gridCol w="503039">
                  <a:extLst>
                    <a:ext uri="{9D8B030D-6E8A-4147-A177-3AD203B41FA5}">
                      <a16:colId xmlns:a16="http://schemas.microsoft.com/office/drawing/2014/main" val="1234745371"/>
                    </a:ext>
                  </a:extLst>
                </a:gridCol>
              </a:tblGrid>
              <a:tr h="396081"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</a:txBody>
                  <a:tcPr marL="91436" marR="91436" marT="45650" marB="45650"/>
                </a:tc>
                <a:extLst>
                  <a:ext uri="{0D108BD9-81ED-4DB2-BD59-A6C34878D82A}">
                    <a16:rowId xmlns:a16="http://schemas.microsoft.com/office/drawing/2014/main" val="3577451744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</a:txBody>
                  <a:tcPr marL="91436" marR="91436" marT="45650" marB="45650"/>
                </a:tc>
                <a:extLst>
                  <a:ext uri="{0D108BD9-81ED-4DB2-BD59-A6C34878D82A}">
                    <a16:rowId xmlns:a16="http://schemas.microsoft.com/office/drawing/2014/main" val="3743946411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</a:txBody>
                  <a:tcPr marL="91436" marR="91436" marT="45650" marB="45650"/>
                </a:tc>
                <a:extLst>
                  <a:ext uri="{0D108BD9-81ED-4DB2-BD59-A6C34878D82A}">
                    <a16:rowId xmlns:a16="http://schemas.microsoft.com/office/drawing/2014/main" val="1574529431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s-MX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6" marR="91436" marT="45650" marB="456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</a:txBody>
                  <a:tcPr marL="91436" marR="91436" marT="45650" marB="45650"/>
                </a:tc>
                <a:extLst>
                  <a:ext uri="{0D108BD9-81ED-4DB2-BD59-A6C34878D82A}">
                    <a16:rowId xmlns:a16="http://schemas.microsoft.com/office/drawing/2014/main" val="2316815225"/>
                  </a:ext>
                </a:extLst>
              </a:tr>
            </a:tbl>
          </a:graphicData>
        </a:graphic>
      </p:graphicFrame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08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85" grpId="0"/>
      <p:bldP spid="8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ángulo 1"/>
          <p:cNvSpPr>
            <a:spLocks noChangeArrowheads="1"/>
          </p:cNvSpPr>
          <p:nvPr/>
        </p:nvSpPr>
        <p:spPr bwMode="auto">
          <a:xfrm>
            <a:off x="0" y="0"/>
            <a:ext cx="9144000" cy="692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El primer topo de nuestro grupo de investigación fue construido por estudiantes investigadores de la Licenciatura en Ciencias de la Informática de la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UPIICSA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del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IPN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en 1990.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El método para recorrer el laberinto y construir la imagen de la realidad consistía básicamente en lo siguiente: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Mientras alguno de los bigotes detectara pared y la nariz no continuaba caminando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Cuando la nariz detectaba pared 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Si los dos bigotes detectaban pared comenzaba a retroceder hasta que alguno no detectara pared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Si solo uno de los dos bigotes no detectaba pared giraba hacia ese lado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Si los dos bigotes no detectaban pared, giraba a la derecha o a la izquierda 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(dependiendo del método de recorrido fijado por los diseñadores)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Y así hasta que llegaban al final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 la información resultante en los vectores se les aplicaba Algebra Lingüística para simplificar y encontrar el mejor recorrido.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8023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ángulo 1"/>
          <p:cNvSpPr>
            <a:spLocks noChangeArrowheads="1"/>
          </p:cNvSpPr>
          <p:nvPr/>
        </p:nvSpPr>
        <p:spPr bwMode="auto">
          <a:xfrm>
            <a:off x="441325" y="1127125"/>
            <a:ext cx="4711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Recorrido en una ciudad</a:t>
            </a:r>
          </a:p>
        </p:txBody>
      </p:sp>
      <p:sp>
        <p:nvSpPr>
          <p:cNvPr id="94211" name="Rectángulo 2"/>
          <p:cNvSpPr>
            <a:spLocks noChangeArrowheads="1"/>
          </p:cNvSpPr>
          <p:nvPr/>
        </p:nvSpPr>
        <p:spPr bwMode="auto">
          <a:xfrm>
            <a:off x="1160463" y="1773238"/>
            <a:ext cx="79835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Algebra para seleccionar el recorrido mas corto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96970" y="1433875"/>
            <a:ext cx="3478503" cy="2417541"/>
            <a:chOff x="1711" y="2106"/>
            <a:chExt cx="2636" cy="1928"/>
          </a:xfrm>
        </p:grpSpPr>
        <p:sp>
          <p:nvSpPr>
            <p:cNvPr id="4105" name="AutoShape 4"/>
            <p:cNvSpPr>
              <a:spLocks noChangeArrowheads="1"/>
            </p:cNvSpPr>
            <p:nvPr/>
          </p:nvSpPr>
          <p:spPr bwMode="auto">
            <a:xfrm>
              <a:off x="2102" y="2513"/>
              <a:ext cx="1816" cy="1038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alt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6" name="Text Box 5"/>
            <p:cNvSpPr txBox="1">
              <a:spLocks noChangeArrowheads="1"/>
            </p:cNvSpPr>
            <p:nvPr/>
          </p:nvSpPr>
          <p:spPr bwMode="auto">
            <a:xfrm>
              <a:off x="1711" y="3612"/>
              <a:ext cx="1134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Evolución</a:t>
              </a: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7" name="Text Box 6"/>
            <p:cNvSpPr txBox="1">
              <a:spLocks noChangeArrowheads="1"/>
            </p:cNvSpPr>
            <p:nvPr/>
          </p:nvSpPr>
          <p:spPr bwMode="auto">
            <a:xfrm>
              <a:off x="3051" y="3548"/>
              <a:ext cx="1296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Afectividad</a:t>
              </a: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8" name="Text Box 7"/>
            <p:cNvSpPr txBox="1">
              <a:spLocks noChangeArrowheads="1"/>
            </p:cNvSpPr>
            <p:nvPr/>
          </p:nvSpPr>
          <p:spPr bwMode="auto">
            <a:xfrm>
              <a:off x="2312" y="2106"/>
              <a:ext cx="1365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</a:t>
              </a:r>
              <a:r>
                <a:rPr kumimoji="0" lang="es-ES" altLang="es-MX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onsciencia</a:t>
              </a: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109" name="Text Box 8"/>
            <p:cNvSpPr txBox="1">
              <a:spLocks noChangeArrowheads="1"/>
            </p:cNvSpPr>
            <p:nvPr/>
          </p:nvSpPr>
          <p:spPr bwMode="auto">
            <a:xfrm>
              <a:off x="2654" y="3005"/>
              <a:ext cx="827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 </a:t>
              </a:r>
              <a:r>
                <a:rPr kumimoji="0" lang="es-ES" altLang="es-MX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EAC</a:t>
              </a:r>
              <a:endParaRPr kumimoji="0" lang="es-ES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  <p:sp>
        <p:nvSpPr>
          <p:cNvPr id="4100" name="Rectangle 9"/>
          <p:cNvSpPr>
            <a:spLocks noChangeArrowheads="1"/>
          </p:cNvSpPr>
          <p:nvPr/>
        </p:nvSpPr>
        <p:spPr bwMode="auto">
          <a:xfrm>
            <a:off x="82583" y="3521482"/>
            <a:ext cx="33884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http://www.fgalindosoria.com/eac/</a:t>
            </a:r>
            <a:endParaRPr kumimoji="0" lang="es-ES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7855102" y="6354422"/>
            <a:ext cx="795746" cy="503578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0FCA50-BFE3-4A09-A699-F96A9BC9E5D7}" type="slidenum">
              <a:rPr kumimoji="0" lang="es-ES" altLang="es-MX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Times New Roman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s-ES" altLang="es-MX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Times New Roman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604819" y="1324511"/>
            <a:ext cx="5364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Seminario de Investigación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Sistemas </a:t>
            </a: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Evolutivos, Afectivos y Conscientes</a:t>
            </a:r>
            <a:endParaRPr kumimoji="0" lang="es-MX" sz="3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05824" y="4774247"/>
            <a:ext cx="764715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450263" algn="l"/>
                <a:tab pos="9363075" algn="l"/>
                <a:tab pos="10621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450263" algn="l"/>
                <a:tab pos="9363075" algn="l"/>
                <a:tab pos="10621963" algn="l"/>
              </a:tabLst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Auditorio Sor Juana (edificio C)</a:t>
            </a:r>
            <a:r>
              <a:rPr kumimoji="0" lang="es-MX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  </a:t>
            </a:r>
            <a:endParaRPr kumimoji="0" lang="es-MX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450263" algn="l"/>
                <a:tab pos="9363075" algn="l"/>
                <a:tab pos="10621963" algn="l"/>
              </a:tabLst>
              <a:defRPr/>
            </a:pPr>
            <a:r>
              <a:rPr kumimoji="0" lang="es-MX" altLang="es-MX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Tecnológico de Estudios Superiores de Ecatepec (TESE)</a:t>
            </a:r>
            <a:endParaRPr kumimoji="0" lang="es-MX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450263" algn="l"/>
                <a:tab pos="9363075" algn="l"/>
                <a:tab pos="10621963" algn="l"/>
              </a:tabLst>
              <a:defRPr/>
            </a:pPr>
            <a:r>
              <a:rPr kumimoji="0" lang="es-ES" altLang="es-MX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Del </a:t>
            </a:r>
            <a:r>
              <a:rPr kumimoji="0" lang="es-ES" altLang="es-MX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Lunes 13 al Jueves 16 de Marzo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450263" algn="l"/>
                <a:tab pos="9363075" algn="l"/>
                <a:tab pos="10621963" algn="l"/>
              </a:tabLst>
              <a:defRPr/>
            </a:pPr>
            <a:r>
              <a:rPr kumimoji="0" lang="es-ES" altLang="es-MX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de 2017 de 12:00 a 17:00 </a:t>
            </a:r>
            <a:r>
              <a:rPr kumimoji="0" lang="es-ES" altLang="es-MX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/>
              </a:rPr>
              <a:t>horas de la Ciudad de México</a:t>
            </a:r>
            <a:endParaRPr kumimoji="0" lang="es-ES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2669836" y="5789910"/>
            <a:ext cx="51852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http://www.fgalindosoria.com/seac2017/</a:t>
            </a:r>
            <a:endParaRPr kumimoji="0" lang="es-ES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3575904" y="3394873"/>
            <a:ext cx="54689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4"/>
              </a:rPr>
              <a:t>www.fgalindosoria.com/seac2017/seac.pdf</a:t>
            </a:r>
            <a:endParaRPr kumimoji="0" lang="es-ES" alt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152921" y="3956198"/>
          <a:ext cx="8552956" cy="932897"/>
        </p:xfrm>
        <a:graphic>
          <a:graphicData uri="http://schemas.openxmlformats.org/drawingml/2006/table">
            <a:tbl>
              <a:tblPr firstRow="1" firstCol="1" bandRow="1"/>
              <a:tblGrid>
                <a:gridCol w="3249121">
                  <a:extLst>
                    <a:ext uri="{9D8B030D-6E8A-4147-A177-3AD203B41FA5}">
                      <a16:colId xmlns:a16="http://schemas.microsoft.com/office/drawing/2014/main" val="529012413"/>
                    </a:ext>
                  </a:extLst>
                </a:gridCol>
                <a:gridCol w="2255537">
                  <a:extLst>
                    <a:ext uri="{9D8B030D-6E8A-4147-A177-3AD203B41FA5}">
                      <a16:colId xmlns:a16="http://schemas.microsoft.com/office/drawing/2014/main" val="3763789850"/>
                    </a:ext>
                  </a:extLst>
                </a:gridCol>
                <a:gridCol w="3048298">
                  <a:extLst>
                    <a:ext uri="{9D8B030D-6E8A-4147-A177-3AD203B41FA5}">
                      <a16:colId xmlns:a16="http://schemas.microsoft.com/office/drawing/2014/main" val="264769866"/>
                    </a:ext>
                  </a:extLst>
                </a:gridCol>
              </a:tblGrid>
              <a:tr h="9328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24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Fernando Galindo Soria</a:t>
                      </a:r>
                      <a:endParaRPr lang="es-MX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hlinkClick r:id="rId5"/>
                        </a:rPr>
                        <a:t>www.fgalindosoria.com</a:t>
                      </a:r>
                      <a:endParaRPr lang="es-MX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24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Paola Neri Ortiz</a:t>
                      </a:r>
                      <a:endParaRPr lang="es-MX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450580" algn="l"/>
                          <a:tab pos="9363075" algn="l"/>
                          <a:tab pos="10622280" algn="l"/>
                        </a:tabLst>
                      </a:pPr>
                      <a:r>
                        <a:rPr lang="es-MX" sz="14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6"/>
                        </a:rPr>
                        <a:t> </a:t>
                      </a:r>
                      <a:r>
                        <a:rPr lang="es-MX" sz="10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6"/>
                        </a:rPr>
                        <a:t>www.eventbrite.com/o/paola-neri-ortiz-12877179662</a:t>
                      </a:r>
                      <a:endParaRPr lang="es-MX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450580" algn="l"/>
                          <a:tab pos="9363075" algn="l"/>
                          <a:tab pos="10622280" algn="l"/>
                        </a:tabLst>
                      </a:pPr>
                      <a:r>
                        <a:rPr lang="es-MX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Itztli</a:t>
                      </a:r>
                      <a:r>
                        <a:rPr lang="es-MX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García Salas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450580" algn="l"/>
                          <a:tab pos="9363075" algn="l"/>
                          <a:tab pos="10622280" algn="l"/>
                        </a:tabLst>
                      </a:pPr>
                      <a:r>
                        <a:rPr lang="es-MX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7"/>
                        </a:rPr>
                        <a:t>http://www.fgalindosoria.com/informaticos/investigadores/Itztli_(Horacio_Alberto)_Garcia_Salas/</a:t>
                      </a:r>
                      <a:endParaRPr lang="es-MX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370956"/>
                  </a:ext>
                </a:extLst>
              </a:tr>
            </a:tbl>
          </a:graphicData>
        </a:graphic>
      </p:graphicFrame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B78B309A-C646-4EC2-991D-BC3B39333F1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-23430" y="27642"/>
          <a:ext cx="9144000" cy="1463040"/>
        </p:xfrm>
        <a:graphic>
          <a:graphicData uri="http://schemas.openxmlformats.org/drawingml/2006/table">
            <a:tbl>
              <a:tblPr firstRow="1" firstCol="1" bandRow="1"/>
              <a:tblGrid>
                <a:gridCol w="9144000">
                  <a:extLst>
                    <a:ext uri="{9D8B030D-6E8A-4147-A177-3AD203B41FA5}">
                      <a16:colId xmlns:a16="http://schemas.microsoft.com/office/drawing/2014/main" val="529012413"/>
                    </a:ext>
                  </a:extLst>
                </a:gridCol>
              </a:tblGrid>
              <a:tr h="7575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MX" sz="24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Fragmento sobre Recorrido de Laberintos, tomados de las presentaciones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altLang="es-MX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 Evolución y </a:t>
                      </a:r>
                      <a:r>
                        <a:rPr lang="es-ES" altLang="es-MX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Sistemas Evolutivos  </a:t>
                      </a:r>
                      <a:r>
                        <a:rPr lang="es-ES" sz="2000" b="1" i="1" kern="120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Sev</a:t>
                      </a:r>
                      <a:r>
                        <a:rPr lang="es-ES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  </a:t>
                      </a:r>
                      <a:r>
                        <a:rPr lang="es-MX" sz="135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www.fgalindosoria.com/eac/2017/doc/sevolutivos17_a.pptx</a:t>
                      </a:r>
                      <a:endParaRPr lang="es-ES" sz="2400" b="1" i="1" kern="120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MX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SISTEMAS CONSCIENTES  </a:t>
                      </a:r>
                      <a:r>
                        <a:rPr lang="es-ES" altLang="es-MX" sz="2000" b="1" i="1" kern="120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Scon</a:t>
                      </a:r>
                      <a:r>
                        <a:rPr lang="es-ES" altLang="es-MX" sz="2000" b="1" i="1" kern="120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+mn-cs"/>
                        </a:rPr>
                        <a:t>  </a:t>
                      </a:r>
                      <a:r>
                        <a:rPr lang="es-MX" sz="135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www.fgalindosoria.com/eac/2017/doc/sconscientes17_a.pptx</a:t>
                      </a:r>
                      <a:r>
                        <a:rPr lang="es-MX" sz="135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200" b="1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(Que les recomiendo que vean)</a:t>
                      </a:r>
                      <a:endParaRPr lang="es-MX" sz="2200" b="1" i="1" kern="120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+mn-c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MX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370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0940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2AA42B1-1E85-4C07-9C33-2ECAC8DDA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C4A1C2-8ED4-4C4E-84AF-BB1D231CAEB8}" type="slidenum">
              <a:rPr lang="es-ES" altLang="es-MX" smtClean="0"/>
              <a:pPr>
                <a:defRPr/>
              </a:pPr>
              <a:t>44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090404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ángulo 1"/>
          <p:cNvSpPr>
            <a:spLocks noChangeArrowheads="1"/>
          </p:cNvSpPr>
          <p:nvPr/>
        </p:nvSpPr>
        <p:spPr bwMode="auto">
          <a:xfrm>
            <a:off x="0" y="5291138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Existen múltiples convenciones para los Número de Forma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De los mejores son los desarrollados por el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Dr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Adolfo </a:t>
            </a:r>
            <a:r>
              <a:rPr kumimoji="0" lang="es-MX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Guzman</a:t>
            </a:r>
            <a:r>
              <a:rPr kumimoji="0" lang="es-MX" alt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Arenas y por el Dr. 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Ernesto </a:t>
            </a:r>
            <a:r>
              <a:rPr kumimoji="0" lang="es-E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Bribiesca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en el </a:t>
            </a:r>
            <a:r>
              <a:rPr kumimoji="0" lang="es-E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IIMAS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de la UNAM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/>
              </a:rPr>
              <a:t>http://turing.iimas.unam.mx/~ernesto/shape.htm</a:t>
            </a:r>
            <a:endParaRPr kumimoji="0" lang="es-ES" alt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531" name="Rectángulo 2"/>
          <p:cNvSpPr>
            <a:spLocks noChangeArrowheads="1"/>
          </p:cNvSpPr>
          <p:nvPr/>
        </p:nvSpPr>
        <p:spPr bwMode="auto">
          <a:xfrm>
            <a:off x="0" y="0"/>
            <a:ext cx="8453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Número de Forma, </a:t>
            </a:r>
            <a:r>
              <a:rPr kumimoji="0" lang="en-US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Número de Freeman, </a:t>
            </a:r>
            <a:r>
              <a:rPr kumimoji="0" lang="es-ES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Código de cadena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Shape Number, </a:t>
            </a:r>
            <a:r>
              <a:rPr kumimoji="0" lang="fr-FR" altLang="es-MX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Freeman Chain Code, chain code</a:t>
            </a:r>
            <a:endParaRPr kumimoji="0" lang="es-ES" altLang="es-MX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532" name="Rectángulo 3"/>
          <p:cNvSpPr>
            <a:spLocks noChangeArrowheads="1"/>
          </p:cNvSpPr>
          <p:nvPr/>
        </p:nvSpPr>
        <p:spPr bwMode="auto">
          <a:xfrm>
            <a:off x="0" y="830263"/>
            <a:ext cx="87106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chain code</a:t>
            </a:r>
            <a:endParaRPr kumimoji="0" lang="es-ES" alt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Código de cadena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/>
              </a:rPr>
              <a:t>https://en.wikipedia.org/wiki/Chain_code</a:t>
            </a:r>
            <a:endParaRPr kumimoji="0" lang="es-ES" alt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/>
              </a:rPr>
              <a:t>https://es.wikipedia.org/wiki/Chain_code</a:t>
            </a:r>
            <a:endParaRPr kumimoji="0" lang="es-ES" alt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533" name="Rectángulo 5"/>
          <p:cNvSpPr>
            <a:spLocks noChangeArrowheads="1"/>
          </p:cNvSpPr>
          <p:nvPr/>
        </p:nvSpPr>
        <p:spPr bwMode="auto">
          <a:xfrm>
            <a:off x="0" y="2400300"/>
            <a:ext cx="9144000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SI-VE: SISTEMA DE VISIÓN EXPERTO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Ma. Sandra Camacho V., G. Patricia Gómez </a:t>
            </a:r>
            <a:r>
              <a:rPr kumimoji="0" lang="es-E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R.,Jesús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M. Olivares 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“Los autores realizaron este trabajo como parte del curso de Lenguajes de Nivel Alto en el 4º semestre de la Licenciatura en Ciencias de la Informática en la </a:t>
            </a:r>
            <a:r>
              <a:rPr kumimoji="0" lang="es-E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UPIICSA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del </a:t>
            </a:r>
            <a:r>
              <a:rPr kumimoji="0" lang="es-E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IPN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concluyéndolo en julio de 1986 y reportado en agosto del mismo año. El </a:t>
            </a:r>
            <a:r>
              <a:rPr kumimoji="0" lang="es-E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SIstema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 Visión Experto funciona en una computadora HP-3000 con sistema operativo </a:t>
            </a:r>
            <a:r>
              <a:rPr kumimoji="0" lang="es-E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MPE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/>
              </a:rPr>
              <a:t>http://fgalindosoria.com/eac/evolucion/libro_sistemas_evolutivos/I7-SIVE.pdf</a:t>
            </a:r>
            <a:endParaRPr kumimoji="0" lang="es-ES" alt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0306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455613"/>
            <a:ext cx="9256713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Adolfo Guzmán Arenas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Ph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 D in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Computer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Science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December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of 1968,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MIT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Computer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Recognition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of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Three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Dimensional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Objects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in a Visual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Scene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(Reconocimiento por Computadora de Objetos de 3 Dimensiones en un Escenario Visual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Ph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 D. en Ciencias de la Computación, diciembre  de 1968,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MIT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.)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Uploaded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by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Adolfo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Guzman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Arenas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  <a:hlinkClick r:id="rId2"/>
              </a:rPr>
              <a:t>http://www.academia.edu/504993/19._Computer_recognition_of_three-dimensional_objects_in_a_visual_scene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5392738"/>
            <a:ext cx="9256713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Shape description and shape similarity measurement for two-dimensional regions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Ernesto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Bribiesca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and Adolfo Guzmán Arenas, 1978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  <a:hlinkClick r:id="rId3"/>
              </a:rPr>
              <a:t>http://www.academia.edu/2373106/33._Shape_description_and_shape_similarity_measurement_for_two-dimensional_regions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Ernesto </a:t>
            </a:r>
            <a:r>
              <a:rPr kumimoji="0" lang="es-E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Bribiesca</a:t>
            </a:r>
            <a:r>
              <a:rPr kumimoji="0" lang="es-E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and Adolfo Guzmán Arenas, 1978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Shape Numbers: A Notation to Describe Pure Form and to Measure Resemblance and Difference in Shape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Technical Report PR-78-20 (Orange Series 178), </a:t>
            </a:r>
            <a:r>
              <a:rPr kumimoji="0" lang="en-US" altLang="es-MX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IIMAS</a:t>
            </a:r>
            <a:r>
              <a:rPr kumimoji="0" lang="en-U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 In Spanish.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  <a:hlinkClick r:id="rId4"/>
              </a:rPr>
              <a:t>http://www.academia.edu/550240/34._Shape_Numbers_A_Notation_to_Describe_Pure_Form_and_to_Measure_Resemblance_and_Difference_in_Shape</a:t>
            </a:r>
            <a:endParaRPr kumimoji="0" lang="es-ES" altLang="es-MX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164" name="Rectángulo 4"/>
          <p:cNvSpPr>
            <a:spLocks noChangeArrowheads="1"/>
          </p:cNvSpPr>
          <p:nvPr/>
        </p:nvSpPr>
        <p:spPr bwMode="auto">
          <a:xfrm>
            <a:off x="0" y="1760538"/>
            <a:ext cx="91440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Numbers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 theory of shape numbers was proposed by E. </a:t>
            </a: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and A. Guzman in 1978.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number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a curve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derived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for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two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-dimensional (2D) non-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intersecting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closed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curves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are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boundary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simply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connected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regions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This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description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independent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their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size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orientation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and position,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but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depends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their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Each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carries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“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within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”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its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own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number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order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number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indicates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precision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with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which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number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describes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curve.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For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a curve,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order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its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number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length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perimeter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a “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discrete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” (a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closed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formed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vertical and horizontal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segments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all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equal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length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closely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corresponding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curve. A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procedure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given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deduces,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without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table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look-up,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string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matching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correlations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number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any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order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for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arbitrary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curve. To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find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out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how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close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in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two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curves are,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degree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similarity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between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them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introduced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Informally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speaking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degree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similarity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between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two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curves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tells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how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deep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necessary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descend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into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list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shapes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before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being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able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differentiate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between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shape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those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E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two</a:t>
            </a:r>
            <a:r>
              <a:rPr kumimoji="0" lang="es-E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curves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 </a:t>
            </a:r>
            <a:endParaRPr kumimoji="0" lang="es-ES" altLang="es-MX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References: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E. and Guzmán A., Shape Description and Shape Similarity Measurement for Two Dimensional Regions, </a:t>
            </a:r>
            <a:r>
              <a:rPr kumimoji="0" lang="en-US" altLang="es-MX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Proceedings of The 4th  International Conference on Pattern Recognition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pp. 608-612, Kyoto, Japan (1978).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E. and Guzman A., How to Describe Pure Form and How to Measure Differences in Shapes Using Shape Numbers, </a:t>
            </a:r>
            <a:r>
              <a:rPr kumimoji="0" lang="en-US" altLang="es-MX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IEEE Computer Society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s-MX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Conference on Pattern Recognition and Image Processing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Chicago, </a:t>
            </a: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Illinois,U.S.A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. (1979). 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E. and Guzmán A., Shape Description and Shape Similarity Measurement for Two dimensional Regions, </a:t>
            </a:r>
            <a:r>
              <a:rPr kumimoji="0" lang="en-US" altLang="es-MX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Geo-Processing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Vol. 1, No. 1 pp. 129-144 (1979).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E. and Guzmán A., How to Describe Pure Form and How to Measure Differences in Shape Using Shape Numbers, </a:t>
            </a:r>
            <a:r>
              <a:rPr kumimoji="0" lang="en-US" altLang="es-MX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Pattern Recognition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Vol. 12, No. 2, pp. 101-112 (1980).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E., Arithmetic Operation Among Shapes Using Shape Numbers, </a:t>
            </a:r>
            <a:r>
              <a:rPr kumimoji="0" lang="en-US" altLang="es-MX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Pattern Recognition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Vol. 13, No. 2, pp. 123-137 (1981).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E., Unsupervised and Supervised-classification on Digital Images Using Shape and Color, </a:t>
            </a:r>
            <a:r>
              <a:rPr kumimoji="0" lang="en-US" altLang="es-MX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Advances in Information Sciences and Technology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Vol. I: Pattern Recognition and Digital Technique, Calcutta (1982).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E., Shape Classification on Digital Images, </a:t>
            </a:r>
            <a:r>
              <a:rPr kumimoji="0" lang="en-US" altLang="es-MX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Proceedings of the International Society of Photogrammetry and Remote Sensing</a:t>
            </a: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, Commission IV, Symposium: Environmental Assessment and Resource Management, Crystal City, Virginia, U.S.A. (1982).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hlinkClick r:id="rId5"/>
              </a:rPr>
              <a:t>http://turing.iimas.unam.mx/~ernesto/shape.htm</a:t>
            </a:r>
            <a:endParaRPr kumimoji="0" lang="es-ES" altLang="es-MX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165" name="Rectángulo 5"/>
          <p:cNvSpPr>
            <a:spLocks noChangeArrowheads="1"/>
          </p:cNvSpPr>
          <p:nvPr/>
        </p:nvSpPr>
        <p:spPr bwMode="auto">
          <a:xfrm>
            <a:off x="0" y="0"/>
            <a:ext cx="8856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Algunos trabajos de Adolfo Guzmán Arenas y Ernesto </a:t>
            </a:r>
            <a:r>
              <a:rPr kumimoji="0" lang="es-ES" alt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Bribiesca</a:t>
            </a:r>
            <a:r>
              <a:rPr kumimoji="0" lang="es-ES" alt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s-MX" alt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s-MX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3273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ángulo 1"/>
          <p:cNvSpPr>
            <a:spLocks noChangeArrowheads="1"/>
          </p:cNvSpPr>
          <p:nvPr/>
        </p:nvSpPr>
        <p:spPr bwMode="auto">
          <a:xfrm>
            <a:off x="254000" y="131763"/>
            <a:ext cx="52546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Ejemplo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Seguidor de Laberintos</a:t>
            </a:r>
            <a:endParaRPr kumimoji="0" lang="es-ES" altLang="es-MX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435" name="Rectángulo 1"/>
          <p:cNvSpPr>
            <a:spLocks noChangeArrowheads="1"/>
          </p:cNvSpPr>
          <p:nvPr/>
        </p:nvSpPr>
        <p:spPr bwMode="auto">
          <a:xfrm>
            <a:off x="0" y="1576388"/>
            <a:ext cx="91582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1964 1965  Concursos de Laberintos en el pizarrón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1982  Laberintos con número de forma</a:t>
            </a:r>
            <a:endParaRPr kumimoji="0" lang="es-ES" altLang="es-MX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50492" y="3390721"/>
            <a:ext cx="8657303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UPIICSA</a:t>
            </a:r>
            <a:r>
              <a:rPr kumimoji="0" lang="es-MX" altLang="es-MX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 del </a:t>
            </a:r>
            <a:r>
              <a:rPr kumimoji="0" lang="es-MX" altLang="es-MX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IPN</a:t>
            </a:r>
            <a:r>
              <a:rPr kumimoji="0" lang="es-MX" altLang="es-MX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, 1984-</a:t>
            </a:r>
            <a:r>
              <a:rPr kumimoji="0" lang="es-ES" altLang="es-MX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Lenguajes de trayectoria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Sistema que sigue una trayectoria y construye una imagen de está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Seguidor de Laberintos</a:t>
            </a:r>
            <a:endParaRPr kumimoji="0" lang="es-ES" altLang="es-MX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 panose="02020603050405020304" pitchFamily="18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Trazar rutas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Detecta objetos</a:t>
            </a:r>
            <a:endParaRPr kumimoji="0" lang="es-ES" altLang="es-MX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 panose="02020603050405020304" pitchFamily="18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 panose="02020603050405020304" pitchFamily="18" charset="0"/>
              </a:rPr>
              <a:t>Tomar decisiones de acuerdo a los objetos</a:t>
            </a:r>
          </a:p>
        </p:txBody>
      </p:sp>
    </p:spTree>
    <p:extLst>
      <p:ext uri="{BB962C8B-B14F-4D97-AF65-F5344CB8AC3E}">
        <p14:creationId xmlns:p14="http://schemas.microsoft.com/office/powerpoint/2010/main" val="3569412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ángulo 4"/>
          <p:cNvSpPr>
            <a:spLocks noChangeArrowheads="1"/>
          </p:cNvSpPr>
          <p:nvPr/>
        </p:nvSpPr>
        <p:spPr bwMode="auto">
          <a:xfrm>
            <a:off x="-87313" y="5056956"/>
            <a:ext cx="9144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“Ng </a:t>
            </a:r>
            <a:r>
              <a:rPr kumimoji="0" lang="en-US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Beng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Kiat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from Singapore, is one of the top </a:t>
            </a:r>
            <a:r>
              <a:rPr kumimoji="0" lang="en-US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micromouse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robot builders in the world and has often won the All Japan </a:t>
            </a:r>
            <a:r>
              <a:rPr kumimoji="0" lang="en-US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Micromouse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Robot competition. This year, although his mouse turned in excellent times, he had to settle for second place. For more information visit Robots Dreams at    </a:t>
            </a:r>
            <a:r>
              <a:rPr kumimoji="0" lang="en-US" altLang="es-MX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/>
              </a:rPr>
              <a:t>http://www.robots-dreams.com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.”</a:t>
            </a:r>
            <a:endParaRPr kumimoji="0" lang="es-ES" alt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461" name="Rectángulo 5"/>
          <p:cNvSpPr>
            <a:spLocks noChangeArrowheads="1"/>
          </p:cNvSpPr>
          <p:nvPr/>
        </p:nvSpPr>
        <p:spPr bwMode="auto">
          <a:xfrm>
            <a:off x="0" y="6380395"/>
            <a:ext cx="8969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31st All Japan </a:t>
            </a:r>
            <a:r>
              <a:rPr kumimoji="0" lang="en-US" altLang="es-MX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Micromouse</a:t>
            </a:r>
            <a:r>
              <a:rPr kumimoji="0" lang="en-US" alt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Robot </a:t>
            </a:r>
            <a:r>
              <a:rPr kumimoji="0" lang="en-US" altLang="es-MX" sz="18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/>
              </a:rPr>
              <a:t>https://www.youtube.com/watch?v=76blllun09Q</a:t>
            </a:r>
            <a:r>
              <a:rPr kumimoji="0" lang="en-US" altLang="es-MX" sz="18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s-MX" alt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pic>
        <p:nvPicPr>
          <p:cNvPr id="2" name="1b  31st All Japan Micromouse Robot Event Ng Beng Kiat fra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28249"/>
            <a:ext cx="8027555" cy="4687624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4A5420-9D32-43D6-B915-B042BE407D8C}" type="slidenum">
              <a:rPr kumimoji="0" lang="es-MX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027554" y="295308"/>
            <a:ext cx="11125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31st All Japan </a:t>
            </a:r>
            <a:r>
              <a:rPr kumimoji="0" lang="en-US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Micromouse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Robot Event: Ng </a:t>
            </a:r>
            <a:r>
              <a:rPr kumimoji="0" lang="en-US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Beng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Kiat</a:t>
            </a:r>
            <a:r>
              <a:rPr kumimoji="0" lang="en-U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es-ES" altLang="es-MX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Robots </a:t>
            </a:r>
            <a:r>
              <a:rPr kumimoji="0" lang="es-ES" altLang="es-MX" sz="2000" b="0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Dreams</a:t>
            </a:r>
            <a:endParaRPr kumimoji="0" lang="es-ES" altLang="es-MX" sz="2000" b="0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MX" sz="1200" b="0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Subido el 26 nov. 2010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ángulo 1"/>
          <p:cNvSpPr>
            <a:spLocks noChangeArrowheads="1"/>
          </p:cNvSpPr>
          <p:nvPr/>
        </p:nvSpPr>
        <p:spPr bwMode="auto">
          <a:xfrm>
            <a:off x="0" y="4608152"/>
            <a:ext cx="47425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Seguidor de Laberintos</a:t>
            </a:r>
            <a:endParaRPr kumimoji="0" lang="es-ES" altLang="es-MX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72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ángulo 1"/>
          <p:cNvSpPr>
            <a:spLocks noChangeArrowheads="1"/>
          </p:cNvSpPr>
          <p:nvPr/>
        </p:nvSpPr>
        <p:spPr bwMode="auto">
          <a:xfrm>
            <a:off x="333772" y="30015"/>
            <a:ext cx="82526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Exploradores y Seguidores de Laberintos</a:t>
            </a:r>
            <a:endParaRPr kumimoji="0" lang="es-ES" altLang="es-MX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Conector: angular 3"/>
          <p:cNvCxnSpPr>
            <a:cxnSpLocks/>
          </p:cNvCxnSpPr>
          <p:nvPr/>
        </p:nvCxnSpPr>
        <p:spPr bwMode="auto">
          <a:xfrm>
            <a:off x="1054100" y="987425"/>
            <a:ext cx="2716213" cy="1096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: angular 4"/>
          <p:cNvCxnSpPr>
            <a:cxnSpLocks/>
          </p:cNvCxnSpPr>
          <p:nvPr/>
        </p:nvCxnSpPr>
        <p:spPr bwMode="auto">
          <a:xfrm rot="16200000" flipV="1">
            <a:off x="3066257" y="1353343"/>
            <a:ext cx="717550" cy="71596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: angular 5"/>
          <p:cNvCxnSpPr>
            <a:cxnSpLocks/>
          </p:cNvCxnSpPr>
          <p:nvPr/>
        </p:nvCxnSpPr>
        <p:spPr bwMode="auto">
          <a:xfrm flipV="1">
            <a:off x="2413000" y="1000125"/>
            <a:ext cx="2468563" cy="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: angular 7"/>
          <p:cNvCxnSpPr>
            <a:cxnSpLocks/>
          </p:cNvCxnSpPr>
          <p:nvPr/>
        </p:nvCxnSpPr>
        <p:spPr bwMode="auto">
          <a:xfrm rot="5400000">
            <a:off x="3733007" y="1548606"/>
            <a:ext cx="1682750" cy="585787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>
            <a:cxnSpLocks/>
          </p:cNvCxnSpPr>
          <p:nvPr/>
        </p:nvCxnSpPr>
        <p:spPr bwMode="auto">
          <a:xfrm flipH="1">
            <a:off x="1427163" y="2641600"/>
            <a:ext cx="2854325" cy="412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angular 9"/>
          <p:cNvCxnSpPr>
            <a:cxnSpLocks/>
          </p:cNvCxnSpPr>
          <p:nvPr/>
        </p:nvCxnSpPr>
        <p:spPr bwMode="auto">
          <a:xfrm flipV="1">
            <a:off x="1054100" y="1416050"/>
            <a:ext cx="1108075" cy="7938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r 10"/>
          <p:cNvCxnSpPr/>
          <p:nvPr/>
        </p:nvCxnSpPr>
        <p:spPr bwMode="auto">
          <a:xfrm rot="5400000">
            <a:off x="1779587" y="1795463"/>
            <a:ext cx="796925" cy="1270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: angular 11"/>
          <p:cNvCxnSpPr/>
          <p:nvPr/>
        </p:nvCxnSpPr>
        <p:spPr bwMode="auto">
          <a:xfrm rot="16200000" flipH="1">
            <a:off x="1016000" y="1462088"/>
            <a:ext cx="822325" cy="746125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>
            <a:cxnSpLocks/>
          </p:cNvCxnSpPr>
          <p:nvPr/>
        </p:nvCxnSpPr>
        <p:spPr bwMode="auto">
          <a:xfrm>
            <a:off x="1054100" y="1835150"/>
            <a:ext cx="0" cy="12906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>
            <a:cxnSpLocks/>
          </p:cNvCxnSpPr>
          <p:nvPr/>
        </p:nvCxnSpPr>
        <p:spPr bwMode="auto">
          <a:xfrm flipV="1">
            <a:off x="1041400" y="2193925"/>
            <a:ext cx="385763" cy="158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 bwMode="auto">
          <a:xfrm>
            <a:off x="1054100" y="3125788"/>
            <a:ext cx="1358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 bwMode="auto">
          <a:xfrm>
            <a:off x="3067050" y="3125788"/>
            <a:ext cx="18002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>
            <a:cxnSpLocks/>
          </p:cNvCxnSpPr>
          <p:nvPr/>
        </p:nvCxnSpPr>
        <p:spPr bwMode="auto">
          <a:xfrm flipV="1">
            <a:off x="4867275" y="2246313"/>
            <a:ext cx="0" cy="879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>
            <a:cxnSpLocks/>
          </p:cNvCxnSpPr>
          <p:nvPr/>
        </p:nvCxnSpPr>
        <p:spPr bwMode="auto">
          <a:xfrm flipH="1">
            <a:off x="1049338" y="3125788"/>
            <a:ext cx="4762" cy="4635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 bwMode="auto">
          <a:xfrm flipV="1">
            <a:off x="1054100" y="3575050"/>
            <a:ext cx="3827463" cy="28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 bwMode="auto">
          <a:xfrm>
            <a:off x="4881563" y="3125788"/>
            <a:ext cx="0" cy="4397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36" name="CuadroTexto 20"/>
          <p:cNvSpPr txBox="1">
            <a:spLocks noChangeArrowheads="1"/>
          </p:cNvSpPr>
          <p:nvPr/>
        </p:nvSpPr>
        <p:spPr bwMode="auto">
          <a:xfrm>
            <a:off x="869226" y="942330"/>
            <a:ext cx="938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Inicio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sp>
        <p:nvSpPr>
          <p:cNvPr id="23637" name="CuadroTexto 21"/>
          <p:cNvSpPr txBox="1">
            <a:spLocks noChangeArrowheads="1"/>
          </p:cNvSpPr>
          <p:nvPr/>
        </p:nvSpPr>
        <p:spPr bwMode="auto">
          <a:xfrm>
            <a:off x="4283937" y="1721000"/>
            <a:ext cx="907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/>
              </a:rPr>
              <a:t>Final</a:t>
            </a:r>
            <a:endParaRPr kumimoji="0" lang="es-MX" altLang="es-MX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/>
            </a:endParaRPr>
          </a:p>
        </p:txBody>
      </p:sp>
      <p:cxnSp>
        <p:nvCxnSpPr>
          <p:cNvPr id="52" name="Conector recto 51"/>
          <p:cNvCxnSpPr/>
          <p:nvPr/>
        </p:nvCxnSpPr>
        <p:spPr>
          <a:xfrm flipH="1">
            <a:off x="1963738" y="2341563"/>
            <a:ext cx="32226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>
            <a:cxnSpLocks/>
            <a:stCxn id="41" idx="3"/>
          </p:cNvCxnSpPr>
          <p:nvPr/>
        </p:nvCxnSpPr>
        <p:spPr>
          <a:xfrm>
            <a:off x="1049338" y="1152525"/>
            <a:ext cx="1236662" cy="7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>
            <a:cxnSpLocks/>
          </p:cNvCxnSpPr>
          <p:nvPr/>
        </p:nvCxnSpPr>
        <p:spPr>
          <a:xfrm>
            <a:off x="2286000" y="1160463"/>
            <a:ext cx="0" cy="11953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>
            <a:cxnSpLocks/>
          </p:cNvCxnSpPr>
          <p:nvPr/>
        </p:nvCxnSpPr>
        <p:spPr bwMode="auto">
          <a:xfrm flipV="1">
            <a:off x="1963738" y="1554163"/>
            <a:ext cx="0" cy="7874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 bwMode="auto">
          <a:xfrm flipH="1" flipV="1">
            <a:off x="1049338" y="1554163"/>
            <a:ext cx="914400" cy="142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 flipH="1">
            <a:off x="1625600" y="2341563"/>
            <a:ext cx="33813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117"/>
          <p:cNvCxnSpPr/>
          <p:nvPr/>
        </p:nvCxnSpPr>
        <p:spPr>
          <a:xfrm>
            <a:off x="3043238" y="1355725"/>
            <a:ext cx="156527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ángulo 122"/>
          <p:cNvSpPr>
            <a:spLocks noChangeArrowheads="1"/>
          </p:cNvSpPr>
          <p:nvPr/>
        </p:nvSpPr>
        <p:spPr bwMode="auto">
          <a:xfrm>
            <a:off x="212130" y="3915718"/>
            <a:ext cx="849590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Son programas, robots, representaciones matemáticas que navegan en  un laberinto, construyen una imagen de él y lo usan para recorrerlo y resolver problemas</a:t>
            </a:r>
            <a:endParaRPr kumimoji="0" lang="es-ES" altLang="es-MX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7" name="Conector recto 86"/>
          <p:cNvCxnSpPr>
            <a:cxnSpLocks/>
          </p:cNvCxnSpPr>
          <p:nvPr/>
        </p:nvCxnSpPr>
        <p:spPr>
          <a:xfrm>
            <a:off x="2280818" y="2324101"/>
            <a:ext cx="1720112" cy="2182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89"/>
          <p:cNvCxnSpPr>
            <a:cxnSpLocks/>
          </p:cNvCxnSpPr>
          <p:nvPr/>
        </p:nvCxnSpPr>
        <p:spPr bwMode="auto">
          <a:xfrm flipH="1" flipV="1">
            <a:off x="3976691" y="1584178"/>
            <a:ext cx="38097" cy="78754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/>
          <p:cNvCxnSpPr>
            <a:cxnSpLocks/>
          </p:cNvCxnSpPr>
          <p:nvPr/>
        </p:nvCxnSpPr>
        <p:spPr bwMode="auto">
          <a:xfrm flipH="1">
            <a:off x="3976691" y="1596382"/>
            <a:ext cx="677860" cy="858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97"/>
          <p:cNvCxnSpPr>
            <a:cxnSpLocks/>
          </p:cNvCxnSpPr>
          <p:nvPr/>
        </p:nvCxnSpPr>
        <p:spPr bwMode="auto">
          <a:xfrm>
            <a:off x="4654551" y="1138238"/>
            <a:ext cx="0" cy="4667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cto 104"/>
          <p:cNvCxnSpPr>
            <a:cxnSpLocks/>
          </p:cNvCxnSpPr>
          <p:nvPr/>
        </p:nvCxnSpPr>
        <p:spPr bwMode="auto">
          <a:xfrm flipH="1" flipV="1">
            <a:off x="2697957" y="1150937"/>
            <a:ext cx="1944687" cy="142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recto 115"/>
          <p:cNvCxnSpPr>
            <a:cxnSpLocks/>
          </p:cNvCxnSpPr>
          <p:nvPr/>
        </p:nvCxnSpPr>
        <p:spPr bwMode="auto">
          <a:xfrm flipH="1">
            <a:off x="2697956" y="1152128"/>
            <a:ext cx="1" cy="73183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ctor recto 116"/>
          <p:cNvCxnSpPr/>
          <p:nvPr/>
        </p:nvCxnSpPr>
        <p:spPr bwMode="auto">
          <a:xfrm flipH="1" flipV="1">
            <a:off x="2686053" y="1906588"/>
            <a:ext cx="914400" cy="142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 recto 118"/>
          <p:cNvCxnSpPr>
            <a:cxnSpLocks/>
          </p:cNvCxnSpPr>
          <p:nvPr/>
        </p:nvCxnSpPr>
        <p:spPr>
          <a:xfrm>
            <a:off x="2305789" y="2348416"/>
            <a:ext cx="1720112" cy="2182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cto 119"/>
          <p:cNvCxnSpPr>
            <a:cxnSpLocks/>
          </p:cNvCxnSpPr>
          <p:nvPr/>
        </p:nvCxnSpPr>
        <p:spPr bwMode="auto">
          <a:xfrm flipV="1">
            <a:off x="4014788" y="1596382"/>
            <a:ext cx="0" cy="78740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cto 120"/>
          <p:cNvCxnSpPr>
            <a:cxnSpLocks/>
          </p:cNvCxnSpPr>
          <p:nvPr/>
        </p:nvCxnSpPr>
        <p:spPr bwMode="auto">
          <a:xfrm flipH="1">
            <a:off x="3970342" y="1627659"/>
            <a:ext cx="677860" cy="8581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ector recto 121"/>
          <p:cNvCxnSpPr>
            <a:cxnSpLocks/>
          </p:cNvCxnSpPr>
          <p:nvPr/>
        </p:nvCxnSpPr>
        <p:spPr bwMode="auto">
          <a:xfrm>
            <a:off x="4683919" y="1165225"/>
            <a:ext cx="0" cy="46672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recto 123"/>
          <p:cNvCxnSpPr>
            <a:cxnSpLocks/>
          </p:cNvCxnSpPr>
          <p:nvPr/>
        </p:nvCxnSpPr>
        <p:spPr bwMode="auto">
          <a:xfrm flipH="1" flipV="1">
            <a:off x="2720976" y="1187450"/>
            <a:ext cx="1944687" cy="142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ector recto 124"/>
          <p:cNvCxnSpPr>
            <a:cxnSpLocks/>
          </p:cNvCxnSpPr>
          <p:nvPr/>
        </p:nvCxnSpPr>
        <p:spPr bwMode="auto">
          <a:xfrm flipH="1">
            <a:off x="2717747" y="1152128"/>
            <a:ext cx="1" cy="73183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ector recto 125"/>
          <p:cNvCxnSpPr/>
          <p:nvPr/>
        </p:nvCxnSpPr>
        <p:spPr bwMode="auto">
          <a:xfrm flipH="1" flipV="1">
            <a:off x="2721401" y="1903608"/>
            <a:ext cx="914400" cy="142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cto 127"/>
          <p:cNvCxnSpPr>
            <a:cxnSpLocks/>
          </p:cNvCxnSpPr>
          <p:nvPr/>
        </p:nvCxnSpPr>
        <p:spPr bwMode="auto">
          <a:xfrm flipV="1">
            <a:off x="1963738" y="1536701"/>
            <a:ext cx="0" cy="787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ector recto 128"/>
          <p:cNvCxnSpPr/>
          <p:nvPr/>
        </p:nvCxnSpPr>
        <p:spPr bwMode="auto">
          <a:xfrm flipH="1" flipV="1">
            <a:off x="1058862" y="1547019"/>
            <a:ext cx="914400" cy="142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recto 130"/>
          <p:cNvCxnSpPr>
            <a:cxnSpLocks/>
          </p:cNvCxnSpPr>
          <p:nvPr/>
        </p:nvCxnSpPr>
        <p:spPr>
          <a:xfrm flipV="1">
            <a:off x="1629949" y="1998733"/>
            <a:ext cx="9939" cy="35974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78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745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este ejemplo de exploradores y seguidores </a:t>
            </a:r>
            <a:r>
              <a:rPr kumimoji="0" lang="es-E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podemos visualizar algunos ejemplos de mecanismos de percepción y representación de la realidad</a:t>
            </a:r>
            <a:r>
              <a:rPr kumimoji="0" lang="es-E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todos estos mecanismos y representaciones (u otros) son usados y dependiendo de problema o de las capacidades de los desarrolladores convienen más unos u otros</a:t>
            </a:r>
            <a:endParaRPr kumimoji="0" lang="es-MX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ejemplo, </a:t>
            </a:r>
            <a:r>
              <a:rPr kumimoji="0" lang="es-E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existe múltiples formas posibles de percepción</a:t>
            </a:r>
            <a:r>
              <a:rPr kumimoji="0" lang="es-E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como poner una 'cámara' que detecte el movimiento, poner un 'GPS', poner un 'detector de movimiento', etc.</a:t>
            </a:r>
            <a:endParaRPr kumimoji="0" lang="es-MX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Múltiples formas de representar la imagen de la realidad</a:t>
            </a:r>
            <a:r>
              <a:rPr kumimoji="0" lang="es-E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como coordenadas (por ejemplo almacena las coordenadas y el ángulo al que se mueve al empezar a caminar y cada que jira) o lo almacena como vector, como programa o código tipo logo o C++ o java o..., lo almacena como número de forma, como una oración, como autómata finito, como matriz, como arreglo o tabla de coordenadas, etc.</a:t>
            </a:r>
            <a:endParaRPr kumimoji="0" lang="es-MX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kumimoji="0" lang="es-E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dependiendo del tipo de mecanismo de percepción y representación que se maneje es el tipo de análisis y operaciones que se pueden realizar sobre la imagen </a:t>
            </a:r>
            <a:endParaRPr kumimoji="0" lang="es-MX" sz="2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687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679"/>
          <p:cNvSpPr>
            <a:spLocks noChangeArrowheads="1"/>
          </p:cNvSpPr>
          <p:nvPr/>
        </p:nvSpPr>
        <p:spPr bwMode="auto">
          <a:xfrm>
            <a:off x="208131" y="808905"/>
            <a:ext cx="833095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20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Una forma simple de representar un laberinto, como una matriz llena de ceros y poniendo el numero 1 para indicar las paredes.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721119" y="5405475"/>
            <a:ext cx="1905000" cy="457200"/>
          </a:xfrm>
        </p:spPr>
        <p:txBody>
          <a:bodyPr/>
          <a:lstStyle/>
          <a:p>
            <a:pPr>
              <a:defRPr/>
            </a:pPr>
            <a:fld id="{F31FB311-40BF-43AE-8ABE-82D8F78C699E}" type="slidenum">
              <a:rPr lang="es-ES" altLang="es-MX" smtClean="0"/>
              <a:pPr>
                <a:defRPr/>
              </a:pPr>
              <a:t>9</a:t>
            </a:fld>
            <a:endParaRPr lang="es-ES" altLang="es-MX" dirty="0"/>
          </a:p>
        </p:txBody>
      </p:sp>
      <p:grpSp>
        <p:nvGrpSpPr>
          <p:cNvPr id="4" name="Grupo 3"/>
          <p:cNvGrpSpPr/>
          <p:nvPr/>
        </p:nvGrpSpPr>
        <p:grpSpPr>
          <a:xfrm>
            <a:off x="533281" y="2288458"/>
            <a:ext cx="5478316" cy="2281084"/>
            <a:chOff x="361335" y="1551141"/>
            <a:chExt cx="5478316" cy="2281084"/>
          </a:xfrm>
        </p:grpSpPr>
        <p:grpSp>
          <p:nvGrpSpPr>
            <p:cNvPr id="22530" name="Group 677"/>
            <p:cNvGrpSpPr>
              <a:grpSpLocks/>
            </p:cNvGrpSpPr>
            <p:nvPr/>
          </p:nvGrpSpPr>
          <p:grpSpPr bwMode="auto">
            <a:xfrm>
              <a:off x="361335" y="1551141"/>
              <a:ext cx="2735826" cy="2281084"/>
              <a:chOff x="-3" y="-3"/>
              <a:chExt cx="2386" cy="4439"/>
            </a:xfrm>
          </p:grpSpPr>
          <p:grpSp>
            <p:nvGrpSpPr>
              <p:cNvPr id="22533" name="Group 675"/>
              <p:cNvGrpSpPr>
                <a:grpSpLocks/>
              </p:cNvGrpSpPr>
              <p:nvPr/>
            </p:nvGrpSpPr>
            <p:grpSpPr bwMode="auto">
              <a:xfrm>
                <a:off x="0" y="0"/>
                <a:ext cx="2380" cy="4433"/>
                <a:chOff x="0" y="0"/>
                <a:chExt cx="2380" cy="4433"/>
              </a:xfrm>
            </p:grpSpPr>
            <p:grpSp>
              <p:nvGrpSpPr>
                <p:cNvPr id="22535" name="Group 456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38" cy="403"/>
                  <a:chOff x="0" y="0"/>
                  <a:chExt cx="238" cy="403"/>
                </a:xfrm>
              </p:grpSpPr>
              <p:sp>
                <p:nvSpPr>
                  <p:cNvPr id="22863" name="Rectangle 34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64" name="Rectangle 4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36" name="Group 458"/>
                <p:cNvGrpSpPr>
                  <a:grpSpLocks/>
                </p:cNvGrpSpPr>
                <p:nvPr/>
              </p:nvGrpSpPr>
              <p:grpSpPr bwMode="auto">
                <a:xfrm>
                  <a:off x="238" y="0"/>
                  <a:ext cx="238" cy="403"/>
                  <a:chOff x="238" y="0"/>
                  <a:chExt cx="238" cy="403"/>
                </a:xfrm>
              </p:grpSpPr>
              <p:sp>
                <p:nvSpPr>
                  <p:cNvPr id="22861" name="Rectangle 34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62" name="Rectangle 45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37" name="Group 460"/>
                <p:cNvGrpSpPr>
                  <a:grpSpLocks/>
                </p:cNvGrpSpPr>
                <p:nvPr/>
              </p:nvGrpSpPr>
              <p:grpSpPr bwMode="auto">
                <a:xfrm>
                  <a:off x="476" y="0"/>
                  <a:ext cx="238" cy="403"/>
                  <a:chOff x="476" y="0"/>
                  <a:chExt cx="238" cy="403"/>
                </a:xfrm>
              </p:grpSpPr>
              <p:sp>
                <p:nvSpPr>
                  <p:cNvPr id="22859" name="Rectangle 34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60" name="Rectangle 45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38" name="Group 462"/>
                <p:cNvGrpSpPr>
                  <a:grpSpLocks/>
                </p:cNvGrpSpPr>
                <p:nvPr/>
              </p:nvGrpSpPr>
              <p:grpSpPr bwMode="auto">
                <a:xfrm>
                  <a:off x="714" y="0"/>
                  <a:ext cx="238" cy="403"/>
                  <a:chOff x="714" y="0"/>
                  <a:chExt cx="238" cy="403"/>
                </a:xfrm>
              </p:grpSpPr>
              <p:sp>
                <p:nvSpPr>
                  <p:cNvPr id="22857" name="Rectangle 34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</p:txBody>
              </p:sp>
              <p:sp>
                <p:nvSpPr>
                  <p:cNvPr id="22858" name="Rectangle 46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39" name="Group 464"/>
                <p:cNvGrpSpPr>
                  <a:grpSpLocks/>
                </p:cNvGrpSpPr>
                <p:nvPr/>
              </p:nvGrpSpPr>
              <p:grpSpPr bwMode="auto">
                <a:xfrm>
                  <a:off x="952" y="0"/>
                  <a:ext cx="238" cy="403"/>
                  <a:chOff x="952" y="0"/>
                  <a:chExt cx="238" cy="403"/>
                </a:xfrm>
              </p:grpSpPr>
              <p:sp>
                <p:nvSpPr>
                  <p:cNvPr id="22855" name="Rectangle 34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56" name="Rectangle 46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0" name="Group 466"/>
                <p:cNvGrpSpPr>
                  <a:grpSpLocks/>
                </p:cNvGrpSpPr>
                <p:nvPr/>
              </p:nvGrpSpPr>
              <p:grpSpPr bwMode="auto">
                <a:xfrm>
                  <a:off x="1190" y="0"/>
                  <a:ext cx="238" cy="403"/>
                  <a:chOff x="1190" y="0"/>
                  <a:chExt cx="238" cy="403"/>
                </a:xfrm>
              </p:grpSpPr>
              <p:sp>
                <p:nvSpPr>
                  <p:cNvPr id="22853" name="Rectangle 35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</p:txBody>
              </p:sp>
              <p:sp>
                <p:nvSpPr>
                  <p:cNvPr id="22854" name="Rectangle 46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1" name="Group 468"/>
                <p:cNvGrpSpPr>
                  <a:grpSpLocks/>
                </p:cNvGrpSpPr>
                <p:nvPr/>
              </p:nvGrpSpPr>
              <p:grpSpPr bwMode="auto">
                <a:xfrm>
                  <a:off x="1428" y="0"/>
                  <a:ext cx="238" cy="403"/>
                  <a:chOff x="1428" y="0"/>
                  <a:chExt cx="238" cy="403"/>
                </a:xfrm>
              </p:grpSpPr>
              <p:sp>
                <p:nvSpPr>
                  <p:cNvPr id="22851" name="Rectangle 35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52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2" name="Group 470"/>
                <p:cNvGrpSpPr>
                  <a:grpSpLocks/>
                </p:cNvGrpSpPr>
                <p:nvPr/>
              </p:nvGrpSpPr>
              <p:grpSpPr bwMode="auto">
                <a:xfrm>
                  <a:off x="1666" y="0"/>
                  <a:ext cx="238" cy="403"/>
                  <a:chOff x="1666" y="0"/>
                  <a:chExt cx="238" cy="403"/>
                </a:xfrm>
              </p:grpSpPr>
              <p:sp>
                <p:nvSpPr>
                  <p:cNvPr id="22849" name="Rectangle 35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50" name="Rectangle 46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3" name="Group 472"/>
                <p:cNvGrpSpPr>
                  <a:grpSpLocks/>
                </p:cNvGrpSpPr>
                <p:nvPr/>
              </p:nvGrpSpPr>
              <p:grpSpPr bwMode="auto">
                <a:xfrm>
                  <a:off x="1904" y="0"/>
                  <a:ext cx="238" cy="403"/>
                  <a:chOff x="1904" y="0"/>
                  <a:chExt cx="238" cy="403"/>
                </a:xfrm>
              </p:grpSpPr>
              <p:sp>
                <p:nvSpPr>
                  <p:cNvPr id="22847" name="Rectangle 35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48" name="Rectangle 47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4" name="Group 474"/>
                <p:cNvGrpSpPr>
                  <a:grpSpLocks/>
                </p:cNvGrpSpPr>
                <p:nvPr/>
              </p:nvGrpSpPr>
              <p:grpSpPr bwMode="auto">
                <a:xfrm>
                  <a:off x="2142" y="0"/>
                  <a:ext cx="238" cy="403"/>
                  <a:chOff x="2142" y="0"/>
                  <a:chExt cx="238" cy="403"/>
                </a:xfrm>
              </p:grpSpPr>
              <p:sp>
                <p:nvSpPr>
                  <p:cNvPr id="22845" name="Rectangle 35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46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5" name="Group 476"/>
                <p:cNvGrpSpPr>
                  <a:grpSpLocks/>
                </p:cNvGrpSpPr>
                <p:nvPr/>
              </p:nvGrpSpPr>
              <p:grpSpPr bwMode="auto">
                <a:xfrm>
                  <a:off x="0" y="403"/>
                  <a:ext cx="238" cy="403"/>
                  <a:chOff x="0" y="403"/>
                  <a:chExt cx="238" cy="403"/>
                </a:xfrm>
              </p:grpSpPr>
              <p:sp>
                <p:nvSpPr>
                  <p:cNvPr id="22843" name="Rectangle 35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44" name="Rectangle 47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6" name="Group 478"/>
                <p:cNvGrpSpPr>
                  <a:grpSpLocks/>
                </p:cNvGrpSpPr>
                <p:nvPr/>
              </p:nvGrpSpPr>
              <p:grpSpPr bwMode="auto">
                <a:xfrm>
                  <a:off x="238" y="403"/>
                  <a:ext cx="238" cy="403"/>
                  <a:chOff x="238" y="403"/>
                  <a:chExt cx="238" cy="403"/>
                </a:xfrm>
              </p:grpSpPr>
              <p:sp>
                <p:nvSpPr>
                  <p:cNvPr id="22841" name="Rectangle 35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42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7" name="Group 480"/>
                <p:cNvGrpSpPr>
                  <a:grpSpLocks/>
                </p:cNvGrpSpPr>
                <p:nvPr/>
              </p:nvGrpSpPr>
              <p:grpSpPr bwMode="auto">
                <a:xfrm>
                  <a:off x="476" y="403"/>
                  <a:ext cx="238" cy="403"/>
                  <a:chOff x="476" y="403"/>
                  <a:chExt cx="238" cy="403"/>
                </a:xfrm>
              </p:grpSpPr>
              <p:sp>
                <p:nvSpPr>
                  <p:cNvPr id="22839" name="Rectangle 35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40" name="Rectangle 47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8" name="Group 482"/>
                <p:cNvGrpSpPr>
                  <a:grpSpLocks/>
                </p:cNvGrpSpPr>
                <p:nvPr/>
              </p:nvGrpSpPr>
              <p:grpSpPr bwMode="auto">
                <a:xfrm>
                  <a:off x="714" y="403"/>
                  <a:ext cx="238" cy="403"/>
                  <a:chOff x="714" y="403"/>
                  <a:chExt cx="238" cy="403"/>
                </a:xfrm>
              </p:grpSpPr>
              <p:sp>
                <p:nvSpPr>
                  <p:cNvPr id="22837" name="Rectangle 35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38" name="Rectangle 48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49" name="Group 484"/>
                <p:cNvGrpSpPr>
                  <a:grpSpLocks/>
                </p:cNvGrpSpPr>
                <p:nvPr/>
              </p:nvGrpSpPr>
              <p:grpSpPr bwMode="auto">
                <a:xfrm>
                  <a:off x="952" y="403"/>
                  <a:ext cx="238" cy="403"/>
                  <a:chOff x="952" y="403"/>
                  <a:chExt cx="238" cy="403"/>
                </a:xfrm>
              </p:grpSpPr>
              <p:sp>
                <p:nvSpPr>
                  <p:cNvPr id="22835" name="Rectangle 35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3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0" name="Group 486"/>
                <p:cNvGrpSpPr>
                  <a:grpSpLocks/>
                </p:cNvGrpSpPr>
                <p:nvPr/>
              </p:nvGrpSpPr>
              <p:grpSpPr bwMode="auto">
                <a:xfrm>
                  <a:off x="1190" y="403"/>
                  <a:ext cx="238" cy="403"/>
                  <a:chOff x="1190" y="403"/>
                  <a:chExt cx="238" cy="403"/>
                </a:xfrm>
              </p:grpSpPr>
              <p:sp>
                <p:nvSpPr>
                  <p:cNvPr id="22833" name="Rectangle 36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34" name="Rectangle 48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1" name="Group 488"/>
                <p:cNvGrpSpPr>
                  <a:grpSpLocks/>
                </p:cNvGrpSpPr>
                <p:nvPr/>
              </p:nvGrpSpPr>
              <p:grpSpPr bwMode="auto">
                <a:xfrm>
                  <a:off x="1428" y="403"/>
                  <a:ext cx="238" cy="403"/>
                  <a:chOff x="1428" y="403"/>
                  <a:chExt cx="238" cy="403"/>
                </a:xfrm>
              </p:grpSpPr>
              <p:sp>
                <p:nvSpPr>
                  <p:cNvPr id="22831" name="Rectangle 36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32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2" name="Group 490"/>
                <p:cNvGrpSpPr>
                  <a:grpSpLocks/>
                </p:cNvGrpSpPr>
                <p:nvPr/>
              </p:nvGrpSpPr>
              <p:grpSpPr bwMode="auto">
                <a:xfrm>
                  <a:off x="1666" y="403"/>
                  <a:ext cx="238" cy="403"/>
                  <a:chOff x="1666" y="403"/>
                  <a:chExt cx="238" cy="403"/>
                </a:xfrm>
              </p:grpSpPr>
              <p:sp>
                <p:nvSpPr>
                  <p:cNvPr id="22829" name="Rectangle 36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>
                      <a:ea typeface="Arial Unicode MS" panose="020B0604020202020204" pitchFamily="34" charset="-128"/>
                      <a:cs typeface="Arial Unicode MS" panose="020B0604020202020204" pitchFamily="34" charset="-128"/>
                    </a:endParaRP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30" name="Rectangle 48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3" name="Group 492"/>
                <p:cNvGrpSpPr>
                  <a:grpSpLocks/>
                </p:cNvGrpSpPr>
                <p:nvPr/>
              </p:nvGrpSpPr>
              <p:grpSpPr bwMode="auto">
                <a:xfrm>
                  <a:off x="1904" y="403"/>
                  <a:ext cx="238" cy="403"/>
                  <a:chOff x="1904" y="403"/>
                  <a:chExt cx="238" cy="403"/>
                </a:xfrm>
              </p:grpSpPr>
              <p:sp>
                <p:nvSpPr>
                  <p:cNvPr id="22827" name="Rectangle 36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28" name="Rectangle 49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4" name="Group 494"/>
                <p:cNvGrpSpPr>
                  <a:grpSpLocks/>
                </p:cNvGrpSpPr>
                <p:nvPr/>
              </p:nvGrpSpPr>
              <p:grpSpPr bwMode="auto">
                <a:xfrm>
                  <a:off x="2142" y="403"/>
                  <a:ext cx="238" cy="403"/>
                  <a:chOff x="2142" y="403"/>
                  <a:chExt cx="238" cy="403"/>
                </a:xfrm>
              </p:grpSpPr>
              <p:sp>
                <p:nvSpPr>
                  <p:cNvPr id="22825" name="Rectangle 36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26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5" name="Group 496"/>
                <p:cNvGrpSpPr>
                  <a:grpSpLocks/>
                </p:cNvGrpSpPr>
                <p:nvPr/>
              </p:nvGrpSpPr>
              <p:grpSpPr bwMode="auto">
                <a:xfrm>
                  <a:off x="0" y="806"/>
                  <a:ext cx="238" cy="403"/>
                  <a:chOff x="0" y="806"/>
                  <a:chExt cx="238" cy="403"/>
                </a:xfrm>
              </p:grpSpPr>
              <p:sp>
                <p:nvSpPr>
                  <p:cNvPr id="22823" name="Rectangle 36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24" name="Rectangle 49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6" name="Group 498"/>
                <p:cNvGrpSpPr>
                  <a:grpSpLocks/>
                </p:cNvGrpSpPr>
                <p:nvPr/>
              </p:nvGrpSpPr>
              <p:grpSpPr bwMode="auto">
                <a:xfrm>
                  <a:off x="238" y="806"/>
                  <a:ext cx="238" cy="403"/>
                  <a:chOff x="238" y="806"/>
                  <a:chExt cx="238" cy="403"/>
                </a:xfrm>
              </p:grpSpPr>
              <p:sp>
                <p:nvSpPr>
                  <p:cNvPr id="22821" name="Rectangle 36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22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7" name="Group 500"/>
                <p:cNvGrpSpPr>
                  <a:grpSpLocks/>
                </p:cNvGrpSpPr>
                <p:nvPr/>
              </p:nvGrpSpPr>
              <p:grpSpPr bwMode="auto">
                <a:xfrm>
                  <a:off x="476" y="806"/>
                  <a:ext cx="238" cy="403"/>
                  <a:chOff x="476" y="806"/>
                  <a:chExt cx="238" cy="403"/>
                </a:xfrm>
              </p:grpSpPr>
              <p:sp>
                <p:nvSpPr>
                  <p:cNvPr id="22819" name="Rectangle 36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20" name="Rectangle 49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8" name="Group 502"/>
                <p:cNvGrpSpPr>
                  <a:grpSpLocks/>
                </p:cNvGrpSpPr>
                <p:nvPr/>
              </p:nvGrpSpPr>
              <p:grpSpPr bwMode="auto">
                <a:xfrm>
                  <a:off x="714" y="806"/>
                  <a:ext cx="238" cy="403"/>
                  <a:chOff x="714" y="806"/>
                  <a:chExt cx="238" cy="403"/>
                </a:xfrm>
              </p:grpSpPr>
              <p:sp>
                <p:nvSpPr>
                  <p:cNvPr id="22817" name="Rectangle 36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18" name="Rectangle 50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59" name="Group 504"/>
                <p:cNvGrpSpPr>
                  <a:grpSpLocks/>
                </p:cNvGrpSpPr>
                <p:nvPr/>
              </p:nvGrpSpPr>
              <p:grpSpPr bwMode="auto">
                <a:xfrm>
                  <a:off x="952" y="806"/>
                  <a:ext cx="238" cy="403"/>
                  <a:chOff x="952" y="806"/>
                  <a:chExt cx="238" cy="403"/>
                </a:xfrm>
              </p:grpSpPr>
              <p:sp>
                <p:nvSpPr>
                  <p:cNvPr id="22815" name="Rectangle 36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16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0" name="Group 506"/>
                <p:cNvGrpSpPr>
                  <a:grpSpLocks/>
                </p:cNvGrpSpPr>
                <p:nvPr/>
              </p:nvGrpSpPr>
              <p:grpSpPr bwMode="auto">
                <a:xfrm>
                  <a:off x="1190" y="806"/>
                  <a:ext cx="238" cy="403"/>
                  <a:chOff x="1190" y="806"/>
                  <a:chExt cx="238" cy="403"/>
                </a:xfrm>
              </p:grpSpPr>
              <p:sp>
                <p:nvSpPr>
                  <p:cNvPr id="22813" name="Rectangle 37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14" name="Rectangle 50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1" name="Group 508"/>
                <p:cNvGrpSpPr>
                  <a:grpSpLocks/>
                </p:cNvGrpSpPr>
                <p:nvPr/>
              </p:nvGrpSpPr>
              <p:grpSpPr bwMode="auto">
                <a:xfrm>
                  <a:off x="1428" y="806"/>
                  <a:ext cx="238" cy="403"/>
                  <a:chOff x="1428" y="806"/>
                  <a:chExt cx="238" cy="403"/>
                </a:xfrm>
              </p:grpSpPr>
              <p:sp>
                <p:nvSpPr>
                  <p:cNvPr id="22811" name="Rectangle 37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12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2" name="Group 510"/>
                <p:cNvGrpSpPr>
                  <a:grpSpLocks/>
                </p:cNvGrpSpPr>
                <p:nvPr/>
              </p:nvGrpSpPr>
              <p:grpSpPr bwMode="auto">
                <a:xfrm>
                  <a:off x="1666" y="806"/>
                  <a:ext cx="238" cy="403"/>
                  <a:chOff x="1666" y="806"/>
                  <a:chExt cx="238" cy="403"/>
                </a:xfrm>
              </p:grpSpPr>
              <p:sp>
                <p:nvSpPr>
                  <p:cNvPr id="22809" name="Rectangle 37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10" name="Rectangle 50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3" name="Group 512"/>
                <p:cNvGrpSpPr>
                  <a:grpSpLocks/>
                </p:cNvGrpSpPr>
                <p:nvPr/>
              </p:nvGrpSpPr>
              <p:grpSpPr bwMode="auto">
                <a:xfrm>
                  <a:off x="1904" y="806"/>
                  <a:ext cx="238" cy="403"/>
                  <a:chOff x="1904" y="806"/>
                  <a:chExt cx="238" cy="403"/>
                </a:xfrm>
              </p:grpSpPr>
              <p:sp>
                <p:nvSpPr>
                  <p:cNvPr id="22807" name="Rectangle 37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08" name="Rectangle 51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4" name="Group 514"/>
                <p:cNvGrpSpPr>
                  <a:grpSpLocks/>
                </p:cNvGrpSpPr>
                <p:nvPr/>
              </p:nvGrpSpPr>
              <p:grpSpPr bwMode="auto">
                <a:xfrm>
                  <a:off x="2142" y="806"/>
                  <a:ext cx="238" cy="403"/>
                  <a:chOff x="2142" y="806"/>
                  <a:chExt cx="238" cy="403"/>
                </a:xfrm>
              </p:grpSpPr>
              <p:sp>
                <p:nvSpPr>
                  <p:cNvPr id="22805" name="Rectangle 37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806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5" name="Group 516"/>
                <p:cNvGrpSpPr>
                  <a:grpSpLocks/>
                </p:cNvGrpSpPr>
                <p:nvPr/>
              </p:nvGrpSpPr>
              <p:grpSpPr bwMode="auto">
                <a:xfrm>
                  <a:off x="0" y="1209"/>
                  <a:ext cx="238" cy="403"/>
                  <a:chOff x="0" y="1209"/>
                  <a:chExt cx="238" cy="403"/>
                </a:xfrm>
              </p:grpSpPr>
              <p:sp>
                <p:nvSpPr>
                  <p:cNvPr id="22803" name="Rectangle 37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04" name="Rectangle 51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6" name="Group 518"/>
                <p:cNvGrpSpPr>
                  <a:grpSpLocks/>
                </p:cNvGrpSpPr>
                <p:nvPr/>
              </p:nvGrpSpPr>
              <p:grpSpPr bwMode="auto">
                <a:xfrm>
                  <a:off x="238" y="1209"/>
                  <a:ext cx="238" cy="403"/>
                  <a:chOff x="238" y="1209"/>
                  <a:chExt cx="238" cy="403"/>
                </a:xfrm>
              </p:grpSpPr>
              <p:sp>
                <p:nvSpPr>
                  <p:cNvPr id="22801" name="Rectangle 37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02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7" name="Group 520"/>
                <p:cNvGrpSpPr>
                  <a:grpSpLocks/>
                </p:cNvGrpSpPr>
                <p:nvPr/>
              </p:nvGrpSpPr>
              <p:grpSpPr bwMode="auto">
                <a:xfrm>
                  <a:off x="476" y="1209"/>
                  <a:ext cx="238" cy="403"/>
                  <a:chOff x="476" y="1209"/>
                  <a:chExt cx="238" cy="403"/>
                </a:xfrm>
              </p:grpSpPr>
              <p:sp>
                <p:nvSpPr>
                  <p:cNvPr id="22799" name="Rectangle 37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800" name="Rectangle 51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8" name="Group 522"/>
                <p:cNvGrpSpPr>
                  <a:grpSpLocks/>
                </p:cNvGrpSpPr>
                <p:nvPr/>
              </p:nvGrpSpPr>
              <p:grpSpPr bwMode="auto">
                <a:xfrm>
                  <a:off x="714" y="1209"/>
                  <a:ext cx="238" cy="403"/>
                  <a:chOff x="714" y="1209"/>
                  <a:chExt cx="238" cy="403"/>
                </a:xfrm>
              </p:grpSpPr>
              <p:sp>
                <p:nvSpPr>
                  <p:cNvPr id="22797" name="Rectangle 37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98" name="Rectangle 52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69" name="Group 524"/>
                <p:cNvGrpSpPr>
                  <a:grpSpLocks/>
                </p:cNvGrpSpPr>
                <p:nvPr/>
              </p:nvGrpSpPr>
              <p:grpSpPr bwMode="auto">
                <a:xfrm>
                  <a:off x="952" y="1209"/>
                  <a:ext cx="238" cy="403"/>
                  <a:chOff x="952" y="1209"/>
                  <a:chExt cx="238" cy="403"/>
                </a:xfrm>
              </p:grpSpPr>
              <p:sp>
                <p:nvSpPr>
                  <p:cNvPr id="22795" name="Rectangle 37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96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0" name="Group 526"/>
                <p:cNvGrpSpPr>
                  <a:grpSpLocks/>
                </p:cNvGrpSpPr>
                <p:nvPr/>
              </p:nvGrpSpPr>
              <p:grpSpPr bwMode="auto">
                <a:xfrm>
                  <a:off x="1190" y="1209"/>
                  <a:ext cx="238" cy="403"/>
                  <a:chOff x="1190" y="1209"/>
                  <a:chExt cx="238" cy="403"/>
                </a:xfrm>
              </p:grpSpPr>
              <p:sp>
                <p:nvSpPr>
                  <p:cNvPr id="22793" name="Rectangle 38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94" name="Rectangle 52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1" name="Group 528"/>
                <p:cNvGrpSpPr>
                  <a:grpSpLocks/>
                </p:cNvGrpSpPr>
                <p:nvPr/>
              </p:nvGrpSpPr>
              <p:grpSpPr bwMode="auto">
                <a:xfrm>
                  <a:off x="1428" y="1209"/>
                  <a:ext cx="238" cy="403"/>
                  <a:chOff x="1428" y="1209"/>
                  <a:chExt cx="238" cy="403"/>
                </a:xfrm>
              </p:grpSpPr>
              <p:sp>
                <p:nvSpPr>
                  <p:cNvPr id="22791" name="Rectangle 38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92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2" name="Group 530"/>
                <p:cNvGrpSpPr>
                  <a:grpSpLocks/>
                </p:cNvGrpSpPr>
                <p:nvPr/>
              </p:nvGrpSpPr>
              <p:grpSpPr bwMode="auto">
                <a:xfrm>
                  <a:off x="1666" y="1209"/>
                  <a:ext cx="238" cy="403"/>
                  <a:chOff x="1666" y="1209"/>
                  <a:chExt cx="238" cy="403"/>
                </a:xfrm>
              </p:grpSpPr>
              <p:sp>
                <p:nvSpPr>
                  <p:cNvPr id="22789" name="Rectangle 38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90" name="Rectangle 52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3" name="Group 532"/>
                <p:cNvGrpSpPr>
                  <a:grpSpLocks/>
                </p:cNvGrpSpPr>
                <p:nvPr/>
              </p:nvGrpSpPr>
              <p:grpSpPr bwMode="auto">
                <a:xfrm>
                  <a:off x="1904" y="1209"/>
                  <a:ext cx="238" cy="403"/>
                  <a:chOff x="1904" y="1209"/>
                  <a:chExt cx="238" cy="403"/>
                </a:xfrm>
              </p:grpSpPr>
              <p:sp>
                <p:nvSpPr>
                  <p:cNvPr id="22787" name="Rectangle 38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88" name="Rectangle 53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4" name="Group 534"/>
                <p:cNvGrpSpPr>
                  <a:grpSpLocks/>
                </p:cNvGrpSpPr>
                <p:nvPr/>
              </p:nvGrpSpPr>
              <p:grpSpPr bwMode="auto">
                <a:xfrm>
                  <a:off x="2142" y="1209"/>
                  <a:ext cx="238" cy="403"/>
                  <a:chOff x="2142" y="1209"/>
                  <a:chExt cx="238" cy="403"/>
                </a:xfrm>
              </p:grpSpPr>
              <p:sp>
                <p:nvSpPr>
                  <p:cNvPr id="22785" name="Rectangle 38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86" name="Rectangle 53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5" name="Group 536"/>
                <p:cNvGrpSpPr>
                  <a:grpSpLocks/>
                </p:cNvGrpSpPr>
                <p:nvPr/>
              </p:nvGrpSpPr>
              <p:grpSpPr bwMode="auto">
                <a:xfrm>
                  <a:off x="0" y="1612"/>
                  <a:ext cx="238" cy="403"/>
                  <a:chOff x="0" y="1612"/>
                  <a:chExt cx="238" cy="403"/>
                </a:xfrm>
              </p:grpSpPr>
              <p:sp>
                <p:nvSpPr>
                  <p:cNvPr id="22783" name="Rectangle 38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84" name="Rectangle 53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6" name="Group 538"/>
                <p:cNvGrpSpPr>
                  <a:grpSpLocks/>
                </p:cNvGrpSpPr>
                <p:nvPr/>
              </p:nvGrpSpPr>
              <p:grpSpPr bwMode="auto">
                <a:xfrm>
                  <a:off x="238" y="1612"/>
                  <a:ext cx="238" cy="403"/>
                  <a:chOff x="238" y="1612"/>
                  <a:chExt cx="238" cy="403"/>
                </a:xfrm>
              </p:grpSpPr>
              <p:sp>
                <p:nvSpPr>
                  <p:cNvPr id="22781" name="Rectangle 38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82" name="Rectangle 53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7" name="Group 540"/>
                <p:cNvGrpSpPr>
                  <a:grpSpLocks/>
                </p:cNvGrpSpPr>
                <p:nvPr/>
              </p:nvGrpSpPr>
              <p:grpSpPr bwMode="auto">
                <a:xfrm>
                  <a:off x="476" y="1612"/>
                  <a:ext cx="238" cy="403"/>
                  <a:chOff x="476" y="1612"/>
                  <a:chExt cx="238" cy="403"/>
                </a:xfrm>
              </p:grpSpPr>
              <p:sp>
                <p:nvSpPr>
                  <p:cNvPr id="22779" name="Rectangle 38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80" name="Rectangle 53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8" name="Group 542"/>
                <p:cNvGrpSpPr>
                  <a:grpSpLocks/>
                </p:cNvGrpSpPr>
                <p:nvPr/>
              </p:nvGrpSpPr>
              <p:grpSpPr bwMode="auto">
                <a:xfrm>
                  <a:off x="714" y="1612"/>
                  <a:ext cx="238" cy="403"/>
                  <a:chOff x="714" y="1612"/>
                  <a:chExt cx="238" cy="403"/>
                </a:xfrm>
              </p:grpSpPr>
              <p:sp>
                <p:nvSpPr>
                  <p:cNvPr id="22777" name="Rectangle 38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78" name="Rectangle 54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79" name="Group 544"/>
                <p:cNvGrpSpPr>
                  <a:grpSpLocks/>
                </p:cNvGrpSpPr>
                <p:nvPr/>
              </p:nvGrpSpPr>
              <p:grpSpPr bwMode="auto">
                <a:xfrm>
                  <a:off x="952" y="1612"/>
                  <a:ext cx="238" cy="403"/>
                  <a:chOff x="952" y="1612"/>
                  <a:chExt cx="238" cy="403"/>
                </a:xfrm>
              </p:grpSpPr>
              <p:sp>
                <p:nvSpPr>
                  <p:cNvPr id="22775" name="Rectangle 38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76" name="Rectangle 54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0" name="Group 546"/>
                <p:cNvGrpSpPr>
                  <a:grpSpLocks/>
                </p:cNvGrpSpPr>
                <p:nvPr/>
              </p:nvGrpSpPr>
              <p:grpSpPr bwMode="auto">
                <a:xfrm>
                  <a:off x="1190" y="1612"/>
                  <a:ext cx="238" cy="403"/>
                  <a:chOff x="1190" y="1612"/>
                  <a:chExt cx="238" cy="403"/>
                </a:xfrm>
              </p:grpSpPr>
              <p:sp>
                <p:nvSpPr>
                  <p:cNvPr id="22773" name="Rectangle 39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74" name="Rectangle 54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1" name="Group 548"/>
                <p:cNvGrpSpPr>
                  <a:grpSpLocks/>
                </p:cNvGrpSpPr>
                <p:nvPr/>
              </p:nvGrpSpPr>
              <p:grpSpPr bwMode="auto">
                <a:xfrm>
                  <a:off x="1428" y="1612"/>
                  <a:ext cx="238" cy="403"/>
                  <a:chOff x="1428" y="1612"/>
                  <a:chExt cx="238" cy="403"/>
                </a:xfrm>
              </p:grpSpPr>
              <p:sp>
                <p:nvSpPr>
                  <p:cNvPr id="22771" name="Rectangle 39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72" name="Rectangle 54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2" name="Group 550"/>
                <p:cNvGrpSpPr>
                  <a:grpSpLocks/>
                </p:cNvGrpSpPr>
                <p:nvPr/>
              </p:nvGrpSpPr>
              <p:grpSpPr bwMode="auto">
                <a:xfrm>
                  <a:off x="1666" y="1612"/>
                  <a:ext cx="238" cy="403"/>
                  <a:chOff x="1666" y="1612"/>
                  <a:chExt cx="238" cy="403"/>
                </a:xfrm>
              </p:grpSpPr>
              <p:sp>
                <p:nvSpPr>
                  <p:cNvPr id="22769" name="Rectangle 39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770" name="Rectangle 54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3" name="Group 552"/>
                <p:cNvGrpSpPr>
                  <a:grpSpLocks/>
                </p:cNvGrpSpPr>
                <p:nvPr/>
              </p:nvGrpSpPr>
              <p:grpSpPr bwMode="auto">
                <a:xfrm>
                  <a:off x="1904" y="1612"/>
                  <a:ext cx="238" cy="403"/>
                  <a:chOff x="1904" y="1612"/>
                  <a:chExt cx="238" cy="403"/>
                </a:xfrm>
              </p:grpSpPr>
              <p:sp>
                <p:nvSpPr>
                  <p:cNvPr id="22767" name="Rectangle 39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68" name="Rectangle 55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4" name="Group 554"/>
                <p:cNvGrpSpPr>
                  <a:grpSpLocks/>
                </p:cNvGrpSpPr>
                <p:nvPr/>
              </p:nvGrpSpPr>
              <p:grpSpPr bwMode="auto">
                <a:xfrm>
                  <a:off x="2142" y="1612"/>
                  <a:ext cx="238" cy="403"/>
                  <a:chOff x="2142" y="1612"/>
                  <a:chExt cx="238" cy="403"/>
                </a:xfrm>
              </p:grpSpPr>
              <p:sp>
                <p:nvSpPr>
                  <p:cNvPr id="22765" name="Rectangle 39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66" name="Rectangle 55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5" name="Group 556"/>
                <p:cNvGrpSpPr>
                  <a:grpSpLocks/>
                </p:cNvGrpSpPr>
                <p:nvPr/>
              </p:nvGrpSpPr>
              <p:grpSpPr bwMode="auto">
                <a:xfrm>
                  <a:off x="0" y="2015"/>
                  <a:ext cx="238" cy="403"/>
                  <a:chOff x="0" y="2015"/>
                  <a:chExt cx="238" cy="403"/>
                </a:xfrm>
              </p:grpSpPr>
              <p:sp>
                <p:nvSpPr>
                  <p:cNvPr id="22763" name="Rectangle 39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64" name="Rectangle 5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6" name="Group 558"/>
                <p:cNvGrpSpPr>
                  <a:grpSpLocks/>
                </p:cNvGrpSpPr>
                <p:nvPr/>
              </p:nvGrpSpPr>
              <p:grpSpPr bwMode="auto">
                <a:xfrm>
                  <a:off x="238" y="2015"/>
                  <a:ext cx="238" cy="403"/>
                  <a:chOff x="238" y="2015"/>
                  <a:chExt cx="238" cy="403"/>
                </a:xfrm>
              </p:grpSpPr>
              <p:sp>
                <p:nvSpPr>
                  <p:cNvPr id="22761" name="Rectangle 39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62" name="Rectangle 55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7" name="Group 560"/>
                <p:cNvGrpSpPr>
                  <a:grpSpLocks/>
                </p:cNvGrpSpPr>
                <p:nvPr/>
              </p:nvGrpSpPr>
              <p:grpSpPr bwMode="auto">
                <a:xfrm>
                  <a:off x="476" y="2015"/>
                  <a:ext cx="238" cy="403"/>
                  <a:chOff x="476" y="2015"/>
                  <a:chExt cx="238" cy="403"/>
                </a:xfrm>
              </p:grpSpPr>
              <p:sp>
                <p:nvSpPr>
                  <p:cNvPr id="22759" name="Rectangle 39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60" name="Rectangle 55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8" name="Group 562"/>
                <p:cNvGrpSpPr>
                  <a:grpSpLocks/>
                </p:cNvGrpSpPr>
                <p:nvPr/>
              </p:nvGrpSpPr>
              <p:grpSpPr bwMode="auto">
                <a:xfrm>
                  <a:off x="714" y="2015"/>
                  <a:ext cx="238" cy="403"/>
                  <a:chOff x="714" y="2015"/>
                  <a:chExt cx="238" cy="403"/>
                </a:xfrm>
              </p:grpSpPr>
              <p:sp>
                <p:nvSpPr>
                  <p:cNvPr id="22757" name="Rectangle 39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58" name="Rectangle 56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89" name="Group 564"/>
                <p:cNvGrpSpPr>
                  <a:grpSpLocks/>
                </p:cNvGrpSpPr>
                <p:nvPr/>
              </p:nvGrpSpPr>
              <p:grpSpPr bwMode="auto">
                <a:xfrm>
                  <a:off x="952" y="2015"/>
                  <a:ext cx="238" cy="403"/>
                  <a:chOff x="952" y="2015"/>
                  <a:chExt cx="238" cy="403"/>
                </a:xfrm>
              </p:grpSpPr>
              <p:sp>
                <p:nvSpPr>
                  <p:cNvPr id="22755" name="Rectangle 39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>
                      <a:ea typeface="Arial Unicode MS" panose="020B0604020202020204" pitchFamily="34" charset="-128"/>
                      <a:cs typeface="Arial Unicode MS" panose="020B0604020202020204" pitchFamily="34" charset="-128"/>
                    </a:endParaRP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756" name="Rectangle 56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0" name="Group 566"/>
                <p:cNvGrpSpPr>
                  <a:grpSpLocks/>
                </p:cNvGrpSpPr>
                <p:nvPr/>
              </p:nvGrpSpPr>
              <p:grpSpPr bwMode="auto">
                <a:xfrm>
                  <a:off x="1190" y="2015"/>
                  <a:ext cx="238" cy="403"/>
                  <a:chOff x="1190" y="2015"/>
                  <a:chExt cx="238" cy="403"/>
                </a:xfrm>
              </p:grpSpPr>
              <p:sp>
                <p:nvSpPr>
                  <p:cNvPr id="22753" name="Rectangle 40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54" name="Rectangle 56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1" name="Group 568"/>
                <p:cNvGrpSpPr>
                  <a:grpSpLocks/>
                </p:cNvGrpSpPr>
                <p:nvPr/>
              </p:nvGrpSpPr>
              <p:grpSpPr bwMode="auto">
                <a:xfrm>
                  <a:off x="1428" y="2015"/>
                  <a:ext cx="238" cy="403"/>
                  <a:chOff x="1428" y="2015"/>
                  <a:chExt cx="238" cy="403"/>
                </a:xfrm>
              </p:grpSpPr>
              <p:sp>
                <p:nvSpPr>
                  <p:cNvPr id="22751" name="Rectangle 40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52" name="Rectangle 56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2" name="Group 570"/>
                <p:cNvGrpSpPr>
                  <a:grpSpLocks/>
                </p:cNvGrpSpPr>
                <p:nvPr/>
              </p:nvGrpSpPr>
              <p:grpSpPr bwMode="auto">
                <a:xfrm>
                  <a:off x="1666" y="2015"/>
                  <a:ext cx="238" cy="403"/>
                  <a:chOff x="1666" y="2015"/>
                  <a:chExt cx="238" cy="403"/>
                </a:xfrm>
              </p:grpSpPr>
              <p:sp>
                <p:nvSpPr>
                  <p:cNvPr id="22749" name="Rectangle 40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50" name="Rectangle 56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3" name="Group 572"/>
                <p:cNvGrpSpPr>
                  <a:grpSpLocks/>
                </p:cNvGrpSpPr>
                <p:nvPr/>
              </p:nvGrpSpPr>
              <p:grpSpPr bwMode="auto">
                <a:xfrm>
                  <a:off x="1904" y="2015"/>
                  <a:ext cx="238" cy="403"/>
                  <a:chOff x="1904" y="2015"/>
                  <a:chExt cx="238" cy="403"/>
                </a:xfrm>
              </p:grpSpPr>
              <p:sp>
                <p:nvSpPr>
                  <p:cNvPr id="22747" name="Rectangle 40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48" name="Rectangle 57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4" name="Group 574"/>
                <p:cNvGrpSpPr>
                  <a:grpSpLocks/>
                </p:cNvGrpSpPr>
                <p:nvPr/>
              </p:nvGrpSpPr>
              <p:grpSpPr bwMode="auto">
                <a:xfrm>
                  <a:off x="2142" y="2015"/>
                  <a:ext cx="238" cy="403"/>
                  <a:chOff x="2142" y="2015"/>
                  <a:chExt cx="238" cy="403"/>
                </a:xfrm>
              </p:grpSpPr>
              <p:sp>
                <p:nvSpPr>
                  <p:cNvPr id="22745" name="Rectangle 40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46" name="Rectangle 57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5" name="Group 576"/>
                <p:cNvGrpSpPr>
                  <a:grpSpLocks/>
                </p:cNvGrpSpPr>
                <p:nvPr/>
              </p:nvGrpSpPr>
              <p:grpSpPr bwMode="auto">
                <a:xfrm>
                  <a:off x="0" y="2418"/>
                  <a:ext cx="238" cy="403"/>
                  <a:chOff x="0" y="2418"/>
                  <a:chExt cx="238" cy="403"/>
                </a:xfrm>
              </p:grpSpPr>
              <p:sp>
                <p:nvSpPr>
                  <p:cNvPr id="22743" name="Rectangle 40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44" name="Rectangle 57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6" name="Group 578"/>
                <p:cNvGrpSpPr>
                  <a:grpSpLocks/>
                </p:cNvGrpSpPr>
                <p:nvPr/>
              </p:nvGrpSpPr>
              <p:grpSpPr bwMode="auto">
                <a:xfrm>
                  <a:off x="238" y="2418"/>
                  <a:ext cx="238" cy="403"/>
                  <a:chOff x="238" y="2418"/>
                  <a:chExt cx="238" cy="403"/>
                </a:xfrm>
              </p:grpSpPr>
              <p:sp>
                <p:nvSpPr>
                  <p:cNvPr id="22741" name="Rectangle 40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42" name="Rectangle 57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7" name="Group 580"/>
                <p:cNvGrpSpPr>
                  <a:grpSpLocks/>
                </p:cNvGrpSpPr>
                <p:nvPr/>
              </p:nvGrpSpPr>
              <p:grpSpPr bwMode="auto">
                <a:xfrm>
                  <a:off x="476" y="2418"/>
                  <a:ext cx="238" cy="403"/>
                  <a:chOff x="476" y="2418"/>
                  <a:chExt cx="238" cy="403"/>
                </a:xfrm>
              </p:grpSpPr>
              <p:sp>
                <p:nvSpPr>
                  <p:cNvPr id="22739" name="Rectangle 40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40" name="Rectangle 57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8" name="Group 582"/>
                <p:cNvGrpSpPr>
                  <a:grpSpLocks/>
                </p:cNvGrpSpPr>
                <p:nvPr/>
              </p:nvGrpSpPr>
              <p:grpSpPr bwMode="auto">
                <a:xfrm>
                  <a:off x="714" y="2418"/>
                  <a:ext cx="238" cy="403"/>
                  <a:chOff x="714" y="2418"/>
                  <a:chExt cx="238" cy="403"/>
                </a:xfrm>
              </p:grpSpPr>
              <p:sp>
                <p:nvSpPr>
                  <p:cNvPr id="22737" name="Rectangle 40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38" name="Rectangle 58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599" name="Group 584"/>
                <p:cNvGrpSpPr>
                  <a:grpSpLocks/>
                </p:cNvGrpSpPr>
                <p:nvPr/>
              </p:nvGrpSpPr>
              <p:grpSpPr bwMode="auto">
                <a:xfrm>
                  <a:off x="952" y="2418"/>
                  <a:ext cx="238" cy="403"/>
                  <a:chOff x="952" y="2418"/>
                  <a:chExt cx="238" cy="403"/>
                </a:xfrm>
              </p:grpSpPr>
              <p:sp>
                <p:nvSpPr>
                  <p:cNvPr id="22735" name="Rectangle 40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36" name="Rectangle 58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0" name="Group 586"/>
                <p:cNvGrpSpPr>
                  <a:grpSpLocks/>
                </p:cNvGrpSpPr>
                <p:nvPr/>
              </p:nvGrpSpPr>
              <p:grpSpPr bwMode="auto">
                <a:xfrm>
                  <a:off x="1190" y="2418"/>
                  <a:ext cx="238" cy="403"/>
                  <a:chOff x="1190" y="2418"/>
                  <a:chExt cx="238" cy="403"/>
                </a:xfrm>
              </p:grpSpPr>
              <p:sp>
                <p:nvSpPr>
                  <p:cNvPr id="22733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>
                      <a:ea typeface="Arial Unicode MS" panose="020B0604020202020204" pitchFamily="34" charset="-128"/>
                      <a:cs typeface="Arial Unicode MS" panose="020B0604020202020204" pitchFamily="34" charset="-128"/>
                    </a:endParaRP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734" name="Rectangle 58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1" name="Group 588"/>
                <p:cNvGrpSpPr>
                  <a:grpSpLocks/>
                </p:cNvGrpSpPr>
                <p:nvPr/>
              </p:nvGrpSpPr>
              <p:grpSpPr bwMode="auto">
                <a:xfrm>
                  <a:off x="1428" y="2418"/>
                  <a:ext cx="238" cy="403"/>
                  <a:chOff x="1428" y="2418"/>
                  <a:chExt cx="238" cy="403"/>
                </a:xfrm>
              </p:grpSpPr>
              <p:sp>
                <p:nvSpPr>
                  <p:cNvPr id="22731" name="Rectangle 41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32" name="Rectangle 58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2" name="Group 590"/>
                <p:cNvGrpSpPr>
                  <a:grpSpLocks/>
                </p:cNvGrpSpPr>
                <p:nvPr/>
              </p:nvGrpSpPr>
              <p:grpSpPr bwMode="auto">
                <a:xfrm>
                  <a:off x="1666" y="2418"/>
                  <a:ext cx="238" cy="403"/>
                  <a:chOff x="1666" y="2418"/>
                  <a:chExt cx="238" cy="403"/>
                </a:xfrm>
              </p:grpSpPr>
              <p:sp>
                <p:nvSpPr>
                  <p:cNvPr id="22729" name="Rectangle 41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30" name="Rectangle 58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3" name="Group 592"/>
                <p:cNvGrpSpPr>
                  <a:grpSpLocks/>
                </p:cNvGrpSpPr>
                <p:nvPr/>
              </p:nvGrpSpPr>
              <p:grpSpPr bwMode="auto">
                <a:xfrm>
                  <a:off x="1904" y="2418"/>
                  <a:ext cx="238" cy="403"/>
                  <a:chOff x="1904" y="2418"/>
                  <a:chExt cx="238" cy="403"/>
                </a:xfrm>
              </p:grpSpPr>
              <p:sp>
                <p:nvSpPr>
                  <p:cNvPr id="22727" name="Rectangle 41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28" name="Rectangle 59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4" name="Group 594"/>
                <p:cNvGrpSpPr>
                  <a:grpSpLocks/>
                </p:cNvGrpSpPr>
                <p:nvPr/>
              </p:nvGrpSpPr>
              <p:grpSpPr bwMode="auto">
                <a:xfrm>
                  <a:off x="2142" y="2418"/>
                  <a:ext cx="238" cy="403"/>
                  <a:chOff x="2142" y="2418"/>
                  <a:chExt cx="238" cy="403"/>
                </a:xfrm>
              </p:grpSpPr>
              <p:sp>
                <p:nvSpPr>
                  <p:cNvPr id="22725" name="Rectangle 41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26" name="Rectangle 59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5" name="Group 596"/>
                <p:cNvGrpSpPr>
                  <a:grpSpLocks/>
                </p:cNvGrpSpPr>
                <p:nvPr/>
              </p:nvGrpSpPr>
              <p:grpSpPr bwMode="auto">
                <a:xfrm>
                  <a:off x="0" y="2821"/>
                  <a:ext cx="238" cy="403"/>
                  <a:chOff x="0" y="2821"/>
                  <a:chExt cx="238" cy="403"/>
                </a:xfrm>
              </p:grpSpPr>
              <p:sp>
                <p:nvSpPr>
                  <p:cNvPr id="22723" name="Rectangle 41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24" name="Rectangle 59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6" name="Group 598"/>
                <p:cNvGrpSpPr>
                  <a:grpSpLocks/>
                </p:cNvGrpSpPr>
                <p:nvPr/>
              </p:nvGrpSpPr>
              <p:grpSpPr bwMode="auto">
                <a:xfrm>
                  <a:off x="238" y="2821"/>
                  <a:ext cx="238" cy="403"/>
                  <a:chOff x="238" y="2821"/>
                  <a:chExt cx="238" cy="403"/>
                </a:xfrm>
              </p:grpSpPr>
              <p:sp>
                <p:nvSpPr>
                  <p:cNvPr id="22721" name="Rectangle 41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22" name="Rectangle 59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7" name="Group 600"/>
                <p:cNvGrpSpPr>
                  <a:grpSpLocks/>
                </p:cNvGrpSpPr>
                <p:nvPr/>
              </p:nvGrpSpPr>
              <p:grpSpPr bwMode="auto">
                <a:xfrm>
                  <a:off x="476" y="2821"/>
                  <a:ext cx="238" cy="403"/>
                  <a:chOff x="476" y="2821"/>
                  <a:chExt cx="238" cy="403"/>
                </a:xfrm>
              </p:grpSpPr>
              <p:sp>
                <p:nvSpPr>
                  <p:cNvPr id="22719" name="Rectangle 41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20" name="Rectangle 59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8" name="Group 602"/>
                <p:cNvGrpSpPr>
                  <a:grpSpLocks/>
                </p:cNvGrpSpPr>
                <p:nvPr/>
              </p:nvGrpSpPr>
              <p:grpSpPr bwMode="auto">
                <a:xfrm>
                  <a:off x="714" y="2821"/>
                  <a:ext cx="238" cy="403"/>
                  <a:chOff x="714" y="2821"/>
                  <a:chExt cx="238" cy="403"/>
                </a:xfrm>
              </p:grpSpPr>
              <p:sp>
                <p:nvSpPr>
                  <p:cNvPr id="22717" name="Rectangle 41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18" name="Rectangle 60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09" name="Group 604"/>
                <p:cNvGrpSpPr>
                  <a:grpSpLocks/>
                </p:cNvGrpSpPr>
                <p:nvPr/>
              </p:nvGrpSpPr>
              <p:grpSpPr bwMode="auto">
                <a:xfrm>
                  <a:off x="952" y="2821"/>
                  <a:ext cx="238" cy="403"/>
                  <a:chOff x="952" y="2821"/>
                  <a:chExt cx="238" cy="403"/>
                </a:xfrm>
              </p:grpSpPr>
              <p:sp>
                <p:nvSpPr>
                  <p:cNvPr id="22715" name="Rectangle 41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16" name="Rectangle 60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0" name="Group 606"/>
                <p:cNvGrpSpPr>
                  <a:grpSpLocks/>
                </p:cNvGrpSpPr>
                <p:nvPr/>
              </p:nvGrpSpPr>
              <p:grpSpPr bwMode="auto">
                <a:xfrm>
                  <a:off x="1190" y="2821"/>
                  <a:ext cx="238" cy="403"/>
                  <a:chOff x="1190" y="2821"/>
                  <a:chExt cx="238" cy="403"/>
                </a:xfrm>
              </p:grpSpPr>
              <p:sp>
                <p:nvSpPr>
                  <p:cNvPr id="22713" name="Rectangle 42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14" name="Rectangle 60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1" name="Group 608"/>
                <p:cNvGrpSpPr>
                  <a:grpSpLocks/>
                </p:cNvGrpSpPr>
                <p:nvPr/>
              </p:nvGrpSpPr>
              <p:grpSpPr bwMode="auto">
                <a:xfrm>
                  <a:off x="1428" y="2821"/>
                  <a:ext cx="238" cy="403"/>
                  <a:chOff x="1428" y="2821"/>
                  <a:chExt cx="238" cy="403"/>
                </a:xfrm>
              </p:grpSpPr>
              <p:sp>
                <p:nvSpPr>
                  <p:cNvPr id="22711" name="Rectangle 42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12" name="Rectangle 60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2" name="Group 610"/>
                <p:cNvGrpSpPr>
                  <a:grpSpLocks/>
                </p:cNvGrpSpPr>
                <p:nvPr/>
              </p:nvGrpSpPr>
              <p:grpSpPr bwMode="auto">
                <a:xfrm>
                  <a:off x="1666" y="2821"/>
                  <a:ext cx="238" cy="403"/>
                  <a:chOff x="1666" y="2821"/>
                  <a:chExt cx="238" cy="403"/>
                </a:xfrm>
              </p:grpSpPr>
              <p:sp>
                <p:nvSpPr>
                  <p:cNvPr id="22709" name="Rectangle 42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10" name="Rectangle 60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3" name="Group 612"/>
                <p:cNvGrpSpPr>
                  <a:grpSpLocks/>
                </p:cNvGrpSpPr>
                <p:nvPr/>
              </p:nvGrpSpPr>
              <p:grpSpPr bwMode="auto">
                <a:xfrm>
                  <a:off x="1904" y="2821"/>
                  <a:ext cx="238" cy="403"/>
                  <a:chOff x="1904" y="2821"/>
                  <a:chExt cx="238" cy="403"/>
                </a:xfrm>
              </p:grpSpPr>
              <p:sp>
                <p:nvSpPr>
                  <p:cNvPr id="22707" name="Rectangle 42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08" name="Rectangle 61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4" name="Group 614"/>
                <p:cNvGrpSpPr>
                  <a:grpSpLocks/>
                </p:cNvGrpSpPr>
                <p:nvPr/>
              </p:nvGrpSpPr>
              <p:grpSpPr bwMode="auto">
                <a:xfrm>
                  <a:off x="2142" y="2821"/>
                  <a:ext cx="238" cy="403"/>
                  <a:chOff x="2142" y="2821"/>
                  <a:chExt cx="238" cy="403"/>
                </a:xfrm>
              </p:grpSpPr>
              <p:sp>
                <p:nvSpPr>
                  <p:cNvPr id="22705" name="Rectangle 42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06" name="Rectangle 61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5" name="Group 616"/>
                <p:cNvGrpSpPr>
                  <a:grpSpLocks/>
                </p:cNvGrpSpPr>
                <p:nvPr/>
              </p:nvGrpSpPr>
              <p:grpSpPr bwMode="auto">
                <a:xfrm>
                  <a:off x="0" y="3224"/>
                  <a:ext cx="238" cy="403"/>
                  <a:chOff x="0" y="3224"/>
                  <a:chExt cx="238" cy="403"/>
                </a:xfrm>
              </p:grpSpPr>
              <p:sp>
                <p:nvSpPr>
                  <p:cNvPr id="22703" name="Rectangle 42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04" name="Rectangle 61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6" name="Group 618"/>
                <p:cNvGrpSpPr>
                  <a:grpSpLocks/>
                </p:cNvGrpSpPr>
                <p:nvPr/>
              </p:nvGrpSpPr>
              <p:grpSpPr bwMode="auto">
                <a:xfrm>
                  <a:off x="238" y="3224"/>
                  <a:ext cx="238" cy="403"/>
                  <a:chOff x="238" y="3224"/>
                  <a:chExt cx="238" cy="403"/>
                </a:xfrm>
              </p:grpSpPr>
              <p:sp>
                <p:nvSpPr>
                  <p:cNvPr id="22701" name="Rectangle 42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02" name="Rectangle 61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7" name="Group 620"/>
                <p:cNvGrpSpPr>
                  <a:grpSpLocks/>
                </p:cNvGrpSpPr>
                <p:nvPr/>
              </p:nvGrpSpPr>
              <p:grpSpPr bwMode="auto">
                <a:xfrm>
                  <a:off x="476" y="3224"/>
                  <a:ext cx="238" cy="403"/>
                  <a:chOff x="476" y="3224"/>
                  <a:chExt cx="238" cy="403"/>
                </a:xfrm>
              </p:grpSpPr>
              <p:sp>
                <p:nvSpPr>
                  <p:cNvPr id="22699" name="Rectangle 42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700" name="Rectangle 61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8" name="Group 622"/>
                <p:cNvGrpSpPr>
                  <a:grpSpLocks/>
                </p:cNvGrpSpPr>
                <p:nvPr/>
              </p:nvGrpSpPr>
              <p:grpSpPr bwMode="auto">
                <a:xfrm>
                  <a:off x="714" y="3224"/>
                  <a:ext cx="238" cy="403"/>
                  <a:chOff x="714" y="3224"/>
                  <a:chExt cx="238" cy="403"/>
                </a:xfrm>
              </p:grpSpPr>
              <p:sp>
                <p:nvSpPr>
                  <p:cNvPr id="22697" name="Rectangle 42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98" name="Rectangle 62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19" name="Group 624"/>
                <p:cNvGrpSpPr>
                  <a:grpSpLocks/>
                </p:cNvGrpSpPr>
                <p:nvPr/>
              </p:nvGrpSpPr>
              <p:grpSpPr bwMode="auto">
                <a:xfrm>
                  <a:off x="952" y="3224"/>
                  <a:ext cx="238" cy="403"/>
                  <a:chOff x="952" y="3224"/>
                  <a:chExt cx="238" cy="403"/>
                </a:xfrm>
              </p:grpSpPr>
              <p:sp>
                <p:nvSpPr>
                  <p:cNvPr id="22695" name="Rectangle 42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96" name="Rectangle 62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0" name="Group 626"/>
                <p:cNvGrpSpPr>
                  <a:grpSpLocks/>
                </p:cNvGrpSpPr>
                <p:nvPr/>
              </p:nvGrpSpPr>
              <p:grpSpPr bwMode="auto">
                <a:xfrm>
                  <a:off x="1190" y="3224"/>
                  <a:ext cx="238" cy="403"/>
                  <a:chOff x="1190" y="3224"/>
                  <a:chExt cx="238" cy="403"/>
                </a:xfrm>
              </p:grpSpPr>
              <p:sp>
                <p:nvSpPr>
                  <p:cNvPr id="22693" name="Rectangle 43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94" name="Rectangle 62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1" name="Group 628"/>
                <p:cNvGrpSpPr>
                  <a:grpSpLocks/>
                </p:cNvGrpSpPr>
                <p:nvPr/>
              </p:nvGrpSpPr>
              <p:grpSpPr bwMode="auto">
                <a:xfrm>
                  <a:off x="1428" y="3224"/>
                  <a:ext cx="238" cy="403"/>
                  <a:chOff x="1428" y="3224"/>
                  <a:chExt cx="238" cy="403"/>
                </a:xfrm>
              </p:grpSpPr>
              <p:sp>
                <p:nvSpPr>
                  <p:cNvPr id="22691" name="Rectangle 43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92" name="Rectangle 62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2" name="Group 630"/>
                <p:cNvGrpSpPr>
                  <a:grpSpLocks/>
                </p:cNvGrpSpPr>
                <p:nvPr/>
              </p:nvGrpSpPr>
              <p:grpSpPr bwMode="auto">
                <a:xfrm>
                  <a:off x="1666" y="3224"/>
                  <a:ext cx="238" cy="403"/>
                  <a:chOff x="1666" y="3224"/>
                  <a:chExt cx="238" cy="403"/>
                </a:xfrm>
              </p:grpSpPr>
              <p:sp>
                <p:nvSpPr>
                  <p:cNvPr id="22689" name="Rectangle 43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90" name="Rectangle 62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3" name="Group 632"/>
                <p:cNvGrpSpPr>
                  <a:grpSpLocks/>
                </p:cNvGrpSpPr>
                <p:nvPr/>
              </p:nvGrpSpPr>
              <p:grpSpPr bwMode="auto">
                <a:xfrm>
                  <a:off x="1904" y="3224"/>
                  <a:ext cx="238" cy="403"/>
                  <a:chOff x="1904" y="3224"/>
                  <a:chExt cx="238" cy="403"/>
                </a:xfrm>
              </p:grpSpPr>
              <p:sp>
                <p:nvSpPr>
                  <p:cNvPr id="22687" name="Rectangle 43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88" name="Rectangle 63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4" name="Group 634"/>
                <p:cNvGrpSpPr>
                  <a:grpSpLocks/>
                </p:cNvGrpSpPr>
                <p:nvPr/>
              </p:nvGrpSpPr>
              <p:grpSpPr bwMode="auto">
                <a:xfrm>
                  <a:off x="2142" y="3224"/>
                  <a:ext cx="238" cy="403"/>
                  <a:chOff x="2142" y="3224"/>
                  <a:chExt cx="238" cy="403"/>
                </a:xfrm>
              </p:grpSpPr>
              <p:sp>
                <p:nvSpPr>
                  <p:cNvPr id="22685" name="Rectangle 43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86" name="Rectangle 63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5" name="Group 636"/>
                <p:cNvGrpSpPr>
                  <a:grpSpLocks/>
                </p:cNvGrpSpPr>
                <p:nvPr/>
              </p:nvGrpSpPr>
              <p:grpSpPr bwMode="auto">
                <a:xfrm>
                  <a:off x="0" y="3627"/>
                  <a:ext cx="238" cy="403"/>
                  <a:chOff x="0" y="3627"/>
                  <a:chExt cx="238" cy="403"/>
                </a:xfrm>
              </p:grpSpPr>
              <p:sp>
                <p:nvSpPr>
                  <p:cNvPr id="22683" name="Rectangle 43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84" name="Rectangle 63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6" name="Group 638"/>
                <p:cNvGrpSpPr>
                  <a:grpSpLocks/>
                </p:cNvGrpSpPr>
                <p:nvPr/>
              </p:nvGrpSpPr>
              <p:grpSpPr bwMode="auto">
                <a:xfrm>
                  <a:off x="238" y="3627"/>
                  <a:ext cx="238" cy="403"/>
                  <a:chOff x="238" y="3627"/>
                  <a:chExt cx="238" cy="403"/>
                </a:xfrm>
              </p:grpSpPr>
              <p:sp>
                <p:nvSpPr>
                  <p:cNvPr id="22681" name="Rectangle 43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82" name="Rectangle 63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7" name="Group 640"/>
                <p:cNvGrpSpPr>
                  <a:grpSpLocks/>
                </p:cNvGrpSpPr>
                <p:nvPr/>
              </p:nvGrpSpPr>
              <p:grpSpPr bwMode="auto">
                <a:xfrm>
                  <a:off x="476" y="3627"/>
                  <a:ext cx="238" cy="403"/>
                  <a:chOff x="476" y="3627"/>
                  <a:chExt cx="238" cy="403"/>
                </a:xfrm>
              </p:grpSpPr>
              <p:sp>
                <p:nvSpPr>
                  <p:cNvPr id="22679" name="Rectangle 43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80" name="Rectangle 63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8" name="Group 642"/>
                <p:cNvGrpSpPr>
                  <a:grpSpLocks/>
                </p:cNvGrpSpPr>
                <p:nvPr/>
              </p:nvGrpSpPr>
              <p:grpSpPr bwMode="auto">
                <a:xfrm>
                  <a:off x="714" y="3627"/>
                  <a:ext cx="238" cy="403"/>
                  <a:chOff x="714" y="3627"/>
                  <a:chExt cx="238" cy="403"/>
                </a:xfrm>
              </p:grpSpPr>
              <p:sp>
                <p:nvSpPr>
                  <p:cNvPr id="22677" name="Rectangle 43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>
                      <a:ea typeface="Arial Unicode MS" panose="020B0604020202020204" pitchFamily="34" charset="-128"/>
                      <a:cs typeface="Arial Unicode MS" panose="020B0604020202020204" pitchFamily="34" charset="-128"/>
                    </a:endParaRP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22678" name="Rectangle 64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29" name="Group 644"/>
                <p:cNvGrpSpPr>
                  <a:grpSpLocks/>
                </p:cNvGrpSpPr>
                <p:nvPr/>
              </p:nvGrpSpPr>
              <p:grpSpPr bwMode="auto">
                <a:xfrm>
                  <a:off x="952" y="3627"/>
                  <a:ext cx="238" cy="403"/>
                  <a:chOff x="952" y="3627"/>
                  <a:chExt cx="238" cy="403"/>
                </a:xfrm>
              </p:grpSpPr>
              <p:sp>
                <p:nvSpPr>
                  <p:cNvPr id="22675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76" name="Rectangle 64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0" name="Group 646"/>
                <p:cNvGrpSpPr>
                  <a:grpSpLocks/>
                </p:cNvGrpSpPr>
                <p:nvPr/>
              </p:nvGrpSpPr>
              <p:grpSpPr bwMode="auto">
                <a:xfrm>
                  <a:off x="1190" y="3627"/>
                  <a:ext cx="238" cy="403"/>
                  <a:chOff x="1190" y="3627"/>
                  <a:chExt cx="238" cy="403"/>
                </a:xfrm>
              </p:grpSpPr>
              <p:sp>
                <p:nvSpPr>
                  <p:cNvPr id="22673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74" name="Rectangle 64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1" name="Group 648"/>
                <p:cNvGrpSpPr>
                  <a:grpSpLocks/>
                </p:cNvGrpSpPr>
                <p:nvPr/>
              </p:nvGrpSpPr>
              <p:grpSpPr bwMode="auto">
                <a:xfrm>
                  <a:off x="1428" y="3627"/>
                  <a:ext cx="238" cy="403"/>
                  <a:chOff x="1428" y="3627"/>
                  <a:chExt cx="238" cy="403"/>
                </a:xfrm>
              </p:grpSpPr>
              <p:sp>
                <p:nvSpPr>
                  <p:cNvPr id="22671" name="Rectangle 44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72" name="Rectangle 64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2" name="Group 650"/>
                <p:cNvGrpSpPr>
                  <a:grpSpLocks/>
                </p:cNvGrpSpPr>
                <p:nvPr/>
              </p:nvGrpSpPr>
              <p:grpSpPr bwMode="auto">
                <a:xfrm>
                  <a:off x="1666" y="3627"/>
                  <a:ext cx="238" cy="403"/>
                  <a:chOff x="1666" y="3627"/>
                  <a:chExt cx="238" cy="403"/>
                </a:xfrm>
              </p:grpSpPr>
              <p:sp>
                <p:nvSpPr>
                  <p:cNvPr id="22669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70" name="Rectangle 64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3" name="Group 652"/>
                <p:cNvGrpSpPr>
                  <a:grpSpLocks/>
                </p:cNvGrpSpPr>
                <p:nvPr/>
              </p:nvGrpSpPr>
              <p:grpSpPr bwMode="auto">
                <a:xfrm>
                  <a:off x="1904" y="3627"/>
                  <a:ext cx="238" cy="403"/>
                  <a:chOff x="1904" y="3627"/>
                  <a:chExt cx="238" cy="403"/>
                </a:xfrm>
              </p:grpSpPr>
              <p:sp>
                <p:nvSpPr>
                  <p:cNvPr id="22667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68" name="Rectangle 65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4" name="Group 654"/>
                <p:cNvGrpSpPr>
                  <a:grpSpLocks/>
                </p:cNvGrpSpPr>
                <p:nvPr/>
              </p:nvGrpSpPr>
              <p:grpSpPr bwMode="auto">
                <a:xfrm>
                  <a:off x="2142" y="3627"/>
                  <a:ext cx="238" cy="403"/>
                  <a:chOff x="2142" y="3627"/>
                  <a:chExt cx="238" cy="403"/>
                </a:xfrm>
              </p:grpSpPr>
              <p:sp>
                <p:nvSpPr>
                  <p:cNvPr id="22665" name="Rectangle 44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66" name="Rectangle 65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5" name="Group 656"/>
                <p:cNvGrpSpPr>
                  <a:grpSpLocks/>
                </p:cNvGrpSpPr>
                <p:nvPr/>
              </p:nvGrpSpPr>
              <p:grpSpPr bwMode="auto">
                <a:xfrm>
                  <a:off x="0" y="4030"/>
                  <a:ext cx="238" cy="403"/>
                  <a:chOff x="0" y="4030"/>
                  <a:chExt cx="238" cy="403"/>
                </a:xfrm>
              </p:grpSpPr>
              <p:sp>
                <p:nvSpPr>
                  <p:cNvPr id="22663" name="Rectangle 44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64" name="Rectangle 6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6" name="Group 658"/>
                <p:cNvGrpSpPr>
                  <a:grpSpLocks/>
                </p:cNvGrpSpPr>
                <p:nvPr/>
              </p:nvGrpSpPr>
              <p:grpSpPr bwMode="auto">
                <a:xfrm>
                  <a:off x="238" y="4030"/>
                  <a:ext cx="238" cy="403"/>
                  <a:chOff x="238" y="4030"/>
                  <a:chExt cx="238" cy="403"/>
                </a:xfrm>
              </p:grpSpPr>
              <p:sp>
                <p:nvSpPr>
                  <p:cNvPr id="22661" name="Rectangle 44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62" name="Rectangle 65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7" name="Group 660"/>
                <p:cNvGrpSpPr>
                  <a:grpSpLocks/>
                </p:cNvGrpSpPr>
                <p:nvPr/>
              </p:nvGrpSpPr>
              <p:grpSpPr bwMode="auto">
                <a:xfrm>
                  <a:off x="476" y="4030"/>
                  <a:ext cx="238" cy="403"/>
                  <a:chOff x="476" y="4030"/>
                  <a:chExt cx="238" cy="403"/>
                </a:xfrm>
              </p:grpSpPr>
              <p:sp>
                <p:nvSpPr>
                  <p:cNvPr id="22659" name="Rectangle 44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60" name="Rectangle 65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8" name="Group 662"/>
                <p:cNvGrpSpPr>
                  <a:grpSpLocks/>
                </p:cNvGrpSpPr>
                <p:nvPr/>
              </p:nvGrpSpPr>
              <p:grpSpPr bwMode="auto">
                <a:xfrm>
                  <a:off x="714" y="4030"/>
                  <a:ext cx="238" cy="403"/>
                  <a:chOff x="714" y="4030"/>
                  <a:chExt cx="238" cy="403"/>
                </a:xfrm>
              </p:grpSpPr>
              <p:sp>
                <p:nvSpPr>
                  <p:cNvPr id="22657" name="Rectangle 44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58" name="Rectangle 66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39" name="Group 664"/>
                <p:cNvGrpSpPr>
                  <a:grpSpLocks/>
                </p:cNvGrpSpPr>
                <p:nvPr/>
              </p:nvGrpSpPr>
              <p:grpSpPr bwMode="auto">
                <a:xfrm>
                  <a:off x="952" y="4030"/>
                  <a:ext cx="238" cy="403"/>
                  <a:chOff x="952" y="4030"/>
                  <a:chExt cx="238" cy="403"/>
                </a:xfrm>
              </p:grpSpPr>
              <p:sp>
                <p:nvSpPr>
                  <p:cNvPr id="22655" name="Rectangle 44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56" name="Rectangle 66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40" name="Group 666"/>
                <p:cNvGrpSpPr>
                  <a:grpSpLocks/>
                </p:cNvGrpSpPr>
                <p:nvPr/>
              </p:nvGrpSpPr>
              <p:grpSpPr bwMode="auto">
                <a:xfrm>
                  <a:off x="1190" y="4030"/>
                  <a:ext cx="238" cy="403"/>
                  <a:chOff x="1190" y="4030"/>
                  <a:chExt cx="238" cy="403"/>
                </a:xfrm>
              </p:grpSpPr>
              <p:sp>
                <p:nvSpPr>
                  <p:cNvPr id="22653" name="Rectangle 45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54" name="Rectangle 66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41" name="Group 668"/>
                <p:cNvGrpSpPr>
                  <a:grpSpLocks/>
                </p:cNvGrpSpPr>
                <p:nvPr/>
              </p:nvGrpSpPr>
              <p:grpSpPr bwMode="auto">
                <a:xfrm>
                  <a:off x="1428" y="4030"/>
                  <a:ext cx="238" cy="403"/>
                  <a:chOff x="1428" y="4030"/>
                  <a:chExt cx="238" cy="403"/>
                </a:xfrm>
              </p:grpSpPr>
              <p:sp>
                <p:nvSpPr>
                  <p:cNvPr id="22651" name="Rectangle 45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52" name="Rectangle 66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42" name="Group 670"/>
                <p:cNvGrpSpPr>
                  <a:grpSpLocks/>
                </p:cNvGrpSpPr>
                <p:nvPr/>
              </p:nvGrpSpPr>
              <p:grpSpPr bwMode="auto">
                <a:xfrm>
                  <a:off x="1666" y="4030"/>
                  <a:ext cx="238" cy="403"/>
                  <a:chOff x="1666" y="4030"/>
                  <a:chExt cx="238" cy="403"/>
                </a:xfrm>
              </p:grpSpPr>
              <p:sp>
                <p:nvSpPr>
                  <p:cNvPr id="22649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50" name="Rectangle 66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43" name="Group 672"/>
                <p:cNvGrpSpPr>
                  <a:grpSpLocks/>
                </p:cNvGrpSpPr>
                <p:nvPr/>
              </p:nvGrpSpPr>
              <p:grpSpPr bwMode="auto">
                <a:xfrm>
                  <a:off x="1904" y="4030"/>
                  <a:ext cx="238" cy="403"/>
                  <a:chOff x="1904" y="4030"/>
                  <a:chExt cx="238" cy="403"/>
                </a:xfrm>
              </p:grpSpPr>
              <p:sp>
                <p:nvSpPr>
                  <p:cNvPr id="22647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48" name="Rectangle 67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22644" name="Group 674"/>
                <p:cNvGrpSpPr>
                  <a:grpSpLocks/>
                </p:cNvGrpSpPr>
                <p:nvPr/>
              </p:nvGrpSpPr>
              <p:grpSpPr bwMode="auto">
                <a:xfrm>
                  <a:off x="2142" y="4030"/>
                  <a:ext cx="238" cy="403"/>
                  <a:chOff x="2142" y="4030"/>
                  <a:chExt cx="238" cy="403"/>
                </a:xfrm>
              </p:grpSpPr>
              <p:sp>
                <p:nvSpPr>
                  <p:cNvPr id="22645" name="Rectangle 45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22646" name="Rectangle 67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</p:grpSp>
          <p:sp>
            <p:nvSpPr>
              <p:cNvPr id="22534" name="Rectangle 676"/>
              <p:cNvSpPr>
                <a:spLocks noChangeArrowheads="1"/>
              </p:cNvSpPr>
              <p:nvPr/>
            </p:nvSpPr>
            <p:spPr bwMode="auto">
              <a:xfrm>
                <a:off x="-3" y="-3"/>
                <a:ext cx="2386" cy="4439"/>
              </a:xfrm>
              <a:prstGeom prst="rect">
                <a:avLst/>
              </a:prstGeom>
              <a:noFill/>
              <a:ln w="11112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s-MX" altLang="es-MX" sz="1200"/>
              </a:p>
            </p:txBody>
          </p:sp>
        </p:grpSp>
        <p:grpSp>
          <p:nvGrpSpPr>
            <p:cNvPr id="1338" name="Group 677"/>
            <p:cNvGrpSpPr>
              <a:grpSpLocks/>
            </p:cNvGrpSpPr>
            <p:nvPr/>
          </p:nvGrpSpPr>
          <p:grpSpPr bwMode="auto">
            <a:xfrm>
              <a:off x="3103825" y="1551141"/>
              <a:ext cx="2735826" cy="2281084"/>
              <a:chOff x="-3" y="-3"/>
              <a:chExt cx="2386" cy="4439"/>
            </a:xfrm>
          </p:grpSpPr>
          <p:grpSp>
            <p:nvGrpSpPr>
              <p:cNvPr id="1339" name="Group 675"/>
              <p:cNvGrpSpPr>
                <a:grpSpLocks/>
              </p:cNvGrpSpPr>
              <p:nvPr/>
            </p:nvGrpSpPr>
            <p:grpSpPr bwMode="auto">
              <a:xfrm>
                <a:off x="0" y="0"/>
                <a:ext cx="2380" cy="4433"/>
                <a:chOff x="0" y="0"/>
                <a:chExt cx="2380" cy="4433"/>
              </a:xfrm>
            </p:grpSpPr>
            <p:grpSp>
              <p:nvGrpSpPr>
                <p:cNvPr id="1341" name="Group 456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38" cy="403"/>
                  <a:chOff x="0" y="0"/>
                  <a:chExt cx="238" cy="403"/>
                </a:xfrm>
              </p:grpSpPr>
              <p:sp>
                <p:nvSpPr>
                  <p:cNvPr id="1669" name="Rectangle 34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70" name="Rectangle 4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42" name="Group 458"/>
                <p:cNvGrpSpPr>
                  <a:grpSpLocks/>
                </p:cNvGrpSpPr>
                <p:nvPr/>
              </p:nvGrpSpPr>
              <p:grpSpPr bwMode="auto">
                <a:xfrm>
                  <a:off x="238" y="0"/>
                  <a:ext cx="238" cy="403"/>
                  <a:chOff x="238" y="0"/>
                  <a:chExt cx="238" cy="403"/>
                </a:xfrm>
              </p:grpSpPr>
              <p:sp>
                <p:nvSpPr>
                  <p:cNvPr id="1667" name="Rectangle 34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68" name="Rectangle 45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43" name="Group 460"/>
                <p:cNvGrpSpPr>
                  <a:grpSpLocks/>
                </p:cNvGrpSpPr>
                <p:nvPr/>
              </p:nvGrpSpPr>
              <p:grpSpPr bwMode="auto">
                <a:xfrm>
                  <a:off x="476" y="0"/>
                  <a:ext cx="238" cy="403"/>
                  <a:chOff x="476" y="0"/>
                  <a:chExt cx="238" cy="403"/>
                </a:xfrm>
              </p:grpSpPr>
              <p:sp>
                <p:nvSpPr>
                  <p:cNvPr id="1665" name="Rectangle 34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66" name="Rectangle 45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44" name="Group 462"/>
                <p:cNvGrpSpPr>
                  <a:grpSpLocks/>
                </p:cNvGrpSpPr>
                <p:nvPr/>
              </p:nvGrpSpPr>
              <p:grpSpPr bwMode="auto">
                <a:xfrm>
                  <a:off x="714" y="0"/>
                  <a:ext cx="238" cy="403"/>
                  <a:chOff x="714" y="0"/>
                  <a:chExt cx="238" cy="403"/>
                </a:xfrm>
              </p:grpSpPr>
              <p:sp>
                <p:nvSpPr>
                  <p:cNvPr id="1663" name="Rectangle 34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64" name="Rectangle 46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45" name="Group 464"/>
                <p:cNvGrpSpPr>
                  <a:grpSpLocks/>
                </p:cNvGrpSpPr>
                <p:nvPr/>
              </p:nvGrpSpPr>
              <p:grpSpPr bwMode="auto">
                <a:xfrm>
                  <a:off x="952" y="0"/>
                  <a:ext cx="238" cy="403"/>
                  <a:chOff x="952" y="0"/>
                  <a:chExt cx="238" cy="403"/>
                </a:xfrm>
              </p:grpSpPr>
              <p:sp>
                <p:nvSpPr>
                  <p:cNvPr id="1661" name="Rectangle 34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62" name="Rectangle 46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46" name="Group 466"/>
                <p:cNvGrpSpPr>
                  <a:grpSpLocks/>
                </p:cNvGrpSpPr>
                <p:nvPr/>
              </p:nvGrpSpPr>
              <p:grpSpPr bwMode="auto">
                <a:xfrm>
                  <a:off x="1190" y="0"/>
                  <a:ext cx="238" cy="403"/>
                  <a:chOff x="1190" y="0"/>
                  <a:chExt cx="238" cy="403"/>
                </a:xfrm>
              </p:grpSpPr>
              <p:sp>
                <p:nvSpPr>
                  <p:cNvPr id="1659" name="Rectangle 35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60" name="Rectangle 46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47" name="Group 468"/>
                <p:cNvGrpSpPr>
                  <a:grpSpLocks/>
                </p:cNvGrpSpPr>
                <p:nvPr/>
              </p:nvGrpSpPr>
              <p:grpSpPr bwMode="auto">
                <a:xfrm>
                  <a:off x="1428" y="0"/>
                  <a:ext cx="238" cy="403"/>
                  <a:chOff x="1428" y="0"/>
                  <a:chExt cx="238" cy="403"/>
                </a:xfrm>
              </p:grpSpPr>
              <p:sp>
                <p:nvSpPr>
                  <p:cNvPr id="1657" name="Rectangle 35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58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48" name="Group 470"/>
                <p:cNvGrpSpPr>
                  <a:grpSpLocks/>
                </p:cNvGrpSpPr>
                <p:nvPr/>
              </p:nvGrpSpPr>
              <p:grpSpPr bwMode="auto">
                <a:xfrm>
                  <a:off x="1666" y="0"/>
                  <a:ext cx="238" cy="403"/>
                  <a:chOff x="1666" y="0"/>
                  <a:chExt cx="238" cy="403"/>
                </a:xfrm>
              </p:grpSpPr>
              <p:sp>
                <p:nvSpPr>
                  <p:cNvPr id="1655" name="Rectangle 35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56" name="Rectangle 46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49" name="Group 472"/>
                <p:cNvGrpSpPr>
                  <a:grpSpLocks/>
                </p:cNvGrpSpPr>
                <p:nvPr/>
              </p:nvGrpSpPr>
              <p:grpSpPr bwMode="auto">
                <a:xfrm>
                  <a:off x="1904" y="0"/>
                  <a:ext cx="238" cy="403"/>
                  <a:chOff x="1904" y="0"/>
                  <a:chExt cx="238" cy="403"/>
                </a:xfrm>
              </p:grpSpPr>
              <p:sp>
                <p:nvSpPr>
                  <p:cNvPr id="1653" name="Rectangle 35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54" name="Rectangle 47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0" name="Group 474"/>
                <p:cNvGrpSpPr>
                  <a:grpSpLocks/>
                </p:cNvGrpSpPr>
                <p:nvPr/>
              </p:nvGrpSpPr>
              <p:grpSpPr bwMode="auto">
                <a:xfrm>
                  <a:off x="2142" y="0"/>
                  <a:ext cx="238" cy="403"/>
                  <a:chOff x="2142" y="0"/>
                  <a:chExt cx="238" cy="403"/>
                </a:xfrm>
              </p:grpSpPr>
              <p:sp>
                <p:nvSpPr>
                  <p:cNvPr id="1651" name="Rectangle 35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52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1" name="Group 476"/>
                <p:cNvGrpSpPr>
                  <a:grpSpLocks/>
                </p:cNvGrpSpPr>
                <p:nvPr/>
              </p:nvGrpSpPr>
              <p:grpSpPr bwMode="auto">
                <a:xfrm>
                  <a:off x="0" y="403"/>
                  <a:ext cx="238" cy="403"/>
                  <a:chOff x="0" y="403"/>
                  <a:chExt cx="238" cy="403"/>
                </a:xfrm>
              </p:grpSpPr>
              <p:sp>
                <p:nvSpPr>
                  <p:cNvPr id="1649" name="Rectangle 35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50" name="Rectangle 47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2" name="Group 478"/>
                <p:cNvGrpSpPr>
                  <a:grpSpLocks/>
                </p:cNvGrpSpPr>
                <p:nvPr/>
              </p:nvGrpSpPr>
              <p:grpSpPr bwMode="auto">
                <a:xfrm>
                  <a:off x="238" y="403"/>
                  <a:ext cx="238" cy="403"/>
                  <a:chOff x="238" y="403"/>
                  <a:chExt cx="238" cy="403"/>
                </a:xfrm>
              </p:grpSpPr>
              <p:sp>
                <p:nvSpPr>
                  <p:cNvPr id="1647" name="Rectangle 35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48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3" name="Group 480"/>
                <p:cNvGrpSpPr>
                  <a:grpSpLocks/>
                </p:cNvGrpSpPr>
                <p:nvPr/>
              </p:nvGrpSpPr>
              <p:grpSpPr bwMode="auto">
                <a:xfrm>
                  <a:off x="476" y="403"/>
                  <a:ext cx="238" cy="403"/>
                  <a:chOff x="476" y="403"/>
                  <a:chExt cx="238" cy="403"/>
                </a:xfrm>
              </p:grpSpPr>
              <p:sp>
                <p:nvSpPr>
                  <p:cNvPr id="1645" name="Rectangle 35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46" name="Rectangle 47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4" name="Group 482"/>
                <p:cNvGrpSpPr>
                  <a:grpSpLocks/>
                </p:cNvGrpSpPr>
                <p:nvPr/>
              </p:nvGrpSpPr>
              <p:grpSpPr bwMode="auto">
                <a:xfrm>
                  <a:off x="714" y="403"/>
                  <a:ext cx="238" cy="403"/>
                  <a:chOff x="714" y="403"/>
                  <a:chExt cx="238" cy="403"/>
                </a:xfrm>
              </p:grpSpPr>
              <p:sp>
                <p:nvSpPr>
                  <p:cNvPr id="1643" name="Rectangle 35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44" name="Rectangle 48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5" name="Group 484"/>
                <p:cNvGrpSpPr>
                  <a:grpSpLocks/>
                </p:cNvGrpSpPr>
                <p:nvPr/>
              </p:nvGrpSpPr>
              <p:grpSpPr bwMode="auto">
                <a:xfrm>
                  <a:off x="952" y="403"/>
                  <a:ext cx="238" cy="403"/>
                  <a:chOff x="952" y="403"/>
                  <a:chExt cx="238" cy="403"/>
                </a:xfrm>
              </p:grpSpPr>
              <p:sp>
                <p:nvSpPr>
                  <p:cNvPr id="1641" name="Rectangle 35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42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6" name="Group 486"/>
                <p:cNvGrpSpPr>
                  <a:grpSpLocks/>
                </p:cNvGrpSpPr>
                <p:nvPr/>
              </p:nvGrpSpPr>
              <p:grpSpPr bwMode="auto">
                <a:xfrm>
                  <a:off x="1190" y="403"/>
                  <a:ext cx="238" cy="403"/>
                  <a:chOff x="1190" y="403"/>
                  <a:chExt cx="238" cy="403"/>
                </a:xfrm>
              </p:grpSpPr>
              <p:sp>
                <p:nvSpPr>
                  <p:cNvPr id="1639" name="Rectangle 36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40" name="Rectangle 48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7" name="Group 488"/>
                <p:cNvGrpSpPr>
                  <a:grpSpLocks/>
                </p:cNvGrpSpPr>
                <p:nvPr/>
              </p:nvGrpSpPr>
              <p:grpSpPr bwMode="auto">
                <a:xfrm>
                  <a:off x="1428" y="403"/>
                  <a:ext cx="238" cy="403"/>
                  <a:chOff x="1428" y="403"/>
                  <a:chExt cx="238" cy="403"/>
                </a:xfrm>
              </p:grpSpPr>
              <p:sp>
                <p:nvSpPr>
                  <p:cNvPr id="1637" name="Rectangle 36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38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8" name="Group 490"/>
                <p:cNvGrpSpPr>
                  <a:grpSpLocks/>
                </p:cNvGrpSpPr>
                <p:nvPr/>
              </p:nvGrpSpPr>
              <p:grpSpPr bwMode="auto">
                <a:xfrm>
                  <a:off x="1666" y="403"/>
                  <a:ext cx="238" cy="403"/>
                  <a:chOff x="1666" y="403"/>
                  <a:chExt cx="238" cy="403"/>
                </a:xfrm>
              </p:grpSpPr>
              <p:sp>
                <p:nvSpPr>
                  <p:cNvPr id="1635" name="Rectangle 36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>
                      <a:ea typeface="Arial Unicode MS" panose="020B0604020202020204" pitchFamily="34" charset="-128"/>
                      <a:cs typeface="Arial Unicode MS" panose="020B0604020202020204" pitchFamily="34" charset="-128"/>
                    </a:endParaRP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36" name="Rectangle 48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59" name="Group 492"/>
                <p:cNvGrpSpPr>
                  <a:grpSpLocks/>
                </p:cNvGrpSpPr>
                <p:nvPr/>
              </p:nvGrpSpPr>
              <p:grpSpPr bwMode="auto">
                <a:xfrm>
                  <a:off x="1904" y="403"/>
                  <a:ext cx="238" cy="403"/>
                  <a:chOff x="1904" y="403"/>
                  <a:chExt cx="238" cy="403"/>
                </a:xfrm>
              </p:grpSpPr>
              <p:sp>
                <p:nvSpPr>
                  <p:cNvPr id="1633" name="Rectangle 36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34" name="Rectangle 49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0" name="Group 494"/>
                <p:cNvGrpSpPr>
                  <a:grpSpLocks/>
                </p:cNvGrpSpPr>
                <p:nvPr/>
              </p:nvGrpSpPr>
              <p:grpSpPr bwMode="auto">
                <a:xfrm>
                  <a:off x="2142" y="403"/>
                  <a:ext cx="238" cy="403"/>
                  <a:chOff x="2142" y="403"/>
                  <a:chExt cx="238" cy="403"/>
                </a:xfrm>
              </p:grpSpPr>
              <p:sp>
                <p:nvSpPr>
                  <p:cNvPr id="1631" name="Rectangle 36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403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32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403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1" name="Group 496"/>
                <p:cNvGrpSpPr>
                  <a:grpSpLocks/>
                </p:cNvGrpSpPr>
                <p:nvPr/>
              </p:nvGrpSpPr>
              <p:grpSpPr bwMode="auto">
                <a:xfrm>
                  <a:off x="0" y="806"/>
                  <a:ext cx="238" cy="403"/>
                  <a:chOff x="0" y="806"/>
                  <a:chExt cx="238" cy="403"/>
                </a:xfrm>
              </p:grpSpPr>
              <p:sp>
                <p:nvSpPr>
                  <p:cNvPr id="1629" name="Rectangle 36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30" name="Rectangle 49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2" name="Group 498"/>
                <p:cNvGrpSpPr>
                  <a:grpSpLocks/>
                </p:cNvGrpSpPr>
                <p:nvPr/>
              </p:nvGrpSpPr>
              <p:grpSpPr bwMode="auto">
                <a:xfrm>
                  <a:off x="238" y="806"/>
                  <a:ext cx="238" cy="403"/>
                  <a:chOff x="238" y="806"/>
                  <a:chExt cx="238" cy="403"/>
                </a:xfrm>
              </p:grpSpPr>
              <p:sp>
                <p:nvSpPr>
                  <p:cNvPr id="1627" name="Rectangle 36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28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3" name="Group 500"/>
                <p:cNvGrpSpPr>
                  <a:grpSpLocks/>
                </p:cNvGrpSpPr>
                <p:nvPr/>
              </p:nvGrpSpPr>
              <p:grpSpPr bwMode="auto">
                <a:xfrm>
                  <a:off x="476" y="806"/>
                  <a:ext cx="238" cy="403"/>
                  <a:chOff x="476" y="806"/>
                  <a:chExt cx="238" cy="403"/>
                </a:xfrm>
              </p:grpSpPr>
              <p:sp>
                <p:nvSpPr>
                  <p:cNvPr id="1625" name="Rectangle 36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26" name="Rectangle 49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4" name="Group 502"/>
                <p:cNvGrpSpPr>
                  <a:grpSpLocks/>
                </p:cNvGrpSpPr>
                <p:nvPr/>
              </p:nvGrpSpPr>
              <p:grpSpPr bwMode="auto">
                <a:xfrm>
                  <a:off x="714" y="806"/>
                  <a:ext cx="238" cy="403"/>
                  <a:chOff x="714" y="806"/>
                  <a:chExt cx="238" cy="403"/>
                </a:xfrm>
              </p:grpSpPr>
              <p:sp>
                <p:nvSpPr>
                  <p:cNvPr id="1623" name="Rectangle 36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24" name="Rectangle 50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5" name="Group 504"/>
                <p:cNvGrpSpPr>
                  <a:grpSpLocks/>
                </p:cNvGrpSpPr>
                <p:nvPr/>
              </p:nvGrpSpPr>
              <p:grpSpPr bwMode="auto">
                <a:xfrm>
                  <a:off x="952" y="806"/>
                  <a:ext cx="238" cy="403"/>
                  <a:chOff x="952" y="806"/>
                  <a:chExt cx="238" cy="403"/>
                </a:xfrm>
              </p:grpSpPr>
              <p:sp>
                <p:nvSpPr>
                  <p:cNvPr id="1621" name="Rectangle 36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22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6" name="Group 506"/>
                <p:cNvGrpSpPr>
                  <a:grpSpLocks/>
                </p:cNvGrpSpPr>
                <p:nvPr/>
              </p:nvGrpSpPr>
              <p:grpSpPr bwMode="auto">
                <a:xfrm>
                  <a:off x="1190" y="806"/>
                  <a:ext cx="238" cy="403"/>
                  <a:chOff x="1190" y="806"/>
                  <a:chExt cx="238" cy="403"/>
                </a:xfrm>
              </p:grpSpPr>
              <p:sp>
                <p:nvSpPr>
                  <p:cNvPr id="1619" name="Rectangle 37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20" name="Rectangle 50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7" name="Group 508"/>
                <p:cNvGrpSpPr>
                  <a:grpSpLocks/>
                </p:cNvGrpSpPr>
                <p:nvPr/>
              </p:nvGrpSpPr>
              <p:grpSpPr bwMode="auto">
                <a:xfrm>
                  <a:off x="1428" y="806"/>
                  <a:ext cx="238" cy="403"/>
                  <a:chOff x="1428" y="806"/>
                  <a:chExt cx="238" cy="403"/>
                </a:xfrm>
              </p:grpSpPr>
              <p:sp>
                <p:nvSpPr>
                  <p:cNvPr id="1617" name="Rectangle 37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18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8" name="Group 510"/>
                <p:cNvGrpSpPr>
                  <a:grpSpLocks/>
                </p:cNvGrpSpPr>
                <p:nvPr/>
              </p:nvGrpSpPr>
              <p:grpSpPr bwMode="auto">
                <a:xfrm>
                  <a:off x="1666" y="806"/>
                  <a:ext cx="238" cy="403"/>
                  <a:chOff x="1666" y="806"/>
                  <a:chExt cx="238" cy="403"/>
                </a:xfrm>
              </p:grpSpPr>
              <p:sp>
                <p:nvSpPr>
                  <p:cNvPr id="1615" name="Rectangle 37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16" name="Rectangle 50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69" name="Group 512"/>
                <p:cNvGrpSpPr>
                  <a:grpSpLocks/>
                </p:cNvGrpSpPr>
                <p:nvPr/>
              </p:nvGrpSpPr>
              <p:grpSpPr bwMode="auto">
                <a:xfrm>
                  <a:off x="1904" y="806"/>
                  <a:ext cx="238" cy="403"/>
                  <a:chOff x="1904" y="806"/>
                  <a:chExt cx="238" cy="403"/>
                </a:xfrm>
              </p:grpSpPr>
              <p:sp>
                <p:nvSpPr>
                  <p:cNvPr id="1613" name="Rectangle 37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14" name="Rectangle 51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0" name="Group 514"/>
                <p:cNvGrpSpPr>
                  <a:grpSpLocks/>
                </p:cNvGrpSpPr>
                <p:nvPr/>
              </p:nvGrpSpPr>
              <p:grpSpPr bwMode="auto">
                <a:xfrm>
                  <a:off x="2142" y="806"/>
                  <a:ext cx="238" cy="403"/>
                  <a:chOff x="2142" y="806"/>
                  <a:chExt cx="238" cy="403"/>
                </a:xfrm>
              </p:grpSpPr>
              <p:sp>
                <p:nvSpPr>
                  <p:cNvPr id="1611" name="Rectangle 37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806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1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806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1" name="Group 516"/>
                <p:cNvGrpSpPr>
                  <a:grpSpLocks/>
                </p:cNvGrpSpPr>
                <p:nvPr/>
              </p:nvGrpSpPr>
              <p:grpSpPr bwMode="auto">
                <a:xfrm>
                  <a:off x="0" y="1209"/>
                  <a:ext cx="238" cy="403"/>
                  <a:chOff x="0" y="1209"/>
                  <a:chExt cx="238" cy="403"/>
                </a:xfrm>
              </p:grpSpPr>
              <p:sp>
                <p:nvSpPr>
                  <p:cNvPr id="1609" name="Rectangle 37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10" name="Rectangle 51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2" name="Group 518"/>
                <p:cNvGrpSpPr>
                  <a:grpSpLocks/>
                </p:cNvGrpSpPr>
                <p:nvPr/>
              </p:nvGrpSpPr>
              <p:grpSpPr bwMode="auto">
                <a:xfrm>
                  <a:off x="238" y="1209"/>
                  <a:ext cx="238" cy="403"/>
                  <a:chOff x="238" y="1209"/>
                  <a:chExt cx="238" cy="403"/>
                </a:xfrm>
              </p:grpSpPr>
              <p:sp>
                <p:nvSpPr>
                  <p:cNvPr id="1607" name="Rectangle 37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08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3" name="Group 520"/>
                <p:cNvGrpSpPr>
                  <a:grpSpLocks/>
                </p:cNvGrpSpPr>
                <p:nvPr/>
              </p:nvGrpSpPr>
              <p:grpSpPr bwMode="auto">
                <a:xfrm>
                  <a:off x="476" y="1209"/>
                  <a:ext cx="238" cy="403"/>
                  <a:chOff x="476" y="1209"/>
                  <a:chExt cx="238" cy="403"/>
                </a:xfrm>
              </p:grpSpPr>
              <p:sp>
                <p:nvSpPr>
                  <p:cNvPr id="1605" name="Rectangle 37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606" name="Rectangle 51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4" name="Group 522"/>
                <p:cNvGrpSpPr>
                  <a:grpSpLocks/>
                </p:cNvGrpSpPr>
                <p:nvPr/>
              </p:nvGrpSpPr>
              <p:grpSpPr bwMode="auto">
                <a:xfrm>
                  <a:off x="714" y="1209"/>
                  <a:ext cx="238" cy="403"/>
                  <a:chOff x="714" y="1209"/>
                  <a:chExt cx="238" cy="403"/>
                </a:xfrm>
              </p:grpSpPr>
              <p:sp>
                <p:nvSpPr>
                  <p:cNvPr id="1603" name="Rectangle 37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04" name="Rectangle 52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5" name="Group 524"/>
                <p:cNvGrpSpPr>
                  <a:grpSpLocks/>
                </p:cNvGrpSpPr>
                <p:nvPr/>
              </p:nvGrpSpPr>
              <p:grpSpPr bwMode="auto">
                <a:xfrm>
                  <a:off x="952" y="1209"/>
                  <a:ext cx="238" cy="403"/>
                  <a:chOff x="952" y="1209"/>
                  <a:chExt cx="238" cy="403"/>
                </a:xfrm>
              </p:grpSpPr>
              <p:sp>
                <p:nvSpPr>
                  <p:cNvPr id="1601" name="Rectangle 37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02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6" name="Group 526"/>
                <p:cNvGrpSpPr>
                  <a:grpSpLocks/>
                </p:cNvGrpSpPr>
                <p:nvPr/>
              </p:nvGrpSpPr>
              <p:grpSpPr bwMode="auto">
                <a:xfrm>
                  <a:off x="1190" y="1209"/>
                  <a:ext cx="238" cy="403"/>
                  <a:chOff x="1190" y="1209"/>
                  <a:chExt cx="238" cy="403"/>
                </a:xfrm>
              </p:grpSpPr>
              <p:sp>
                <p:nvSpPr>
                  <p:cNvPr id="1599" name="Rectangle 38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600" name="Rectangle 52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7" name="Group 528"/>
                <p:cNvGrpSpPr>
                  <a:grpSpLocks/>
                </p:cNvGrpSpPr>
                <p:nvPr/>
              </p:nvGrpSpPr>
              <p:grpSpPr bwMode="auto">
                <a:xfrm>
                  <a:off x="1428" y="1209"/>
                  <a:ext cx="238" cy="403"/>
                  <a:chOff x="1428" y="1209"/>
                  <a:chExt cx="238" cy="403"/>
                </a:xfrm>
              </p:grpSpPr>
              <p:sp>
                <p:nvSpPr>
                  <p:cNvPr id="1597" name="Rectangle 38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98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8" name="Group 530"/>
                <p:cNvGrpSpPr>
                  <a:grpSpLocks/>
                </p:cNvGrpSpPr>
                <p:nvPr/>
              </p:nvGrpSpPr>
              <p:grpSpPr bwMode="auto">
                <a:xfrm>
                  <a:off x="1666" y="1209"/>
                  <a:ext cx="238" cy="403"/>
                  <a:chOff x="1666" y="1209"/>
                  <a:chExt cx="238" cy="403"/>
                </a:xfrm>
              </p:grpSpPr>
              <p:sp>
                <p:nvSpPr>
                  <p:cNvPr id="1595" name="Rectangle 38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96" name="Rectangle 52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79" name="Group 532"/>
                <p:cNvGrpSpPr>
                  <a:grpSpLocks/>
                </p:cNvGrpSpPr>
                <p:nvPr/>
              </p:nvGrpSpPr>
              <p:grpSpPr bwMode="auto">
                <a:xfrm>
                  <a:off x="1904" y="1209"/>
                  <a:ext cx="238" cy="403"/>
                  <a:chOff x="1904" y="1209"/>
                  <a:chExt cx="238" cy="403"/>
                </a:xfrm>
              </p:grpSpPr>
              <p:sp>
                <p:nvSpPr>
                  <p:cNvPr id="1593" name="Rectangle 38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94" name="Rectangle 53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0" name="Group 534"/>
                <p:cNvGrpSpPr>
                  <a:grpSpLocks/>
                </p:cNvGrpSpPr>
                <p:nvPr/>
              </p:nvGrpSpPr>
              <p:grpSpPr bwMode="auto">
                <a:xfrm>
                  <a:off x="2142" y="1209"/>
                  <a:ext cx="238" cy="403"/>
                  <a:chOff x="2142" y="1209"/>
                  <a:chExt cx="238" cy="403"/>
                </a:xfrm>
              </p:grpSpPr>
              <p:sp>
                <p:nvSpPr>
                  <p:cNvPr id="1591" name="Rectangle 38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1209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92" name="Rectangle 53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1209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1" name="Group 536"/>
                <p:cNvGrpSpPr>
                  <a:grpSpLocks/>
                </p:cNvGrpSpPr>
                <p:nvPr/>
              </p:nvGrpSpPr>
              <p:grpSpPr bwMode="auto">
                <a:xfrm>
                  <a:off x="0" y="1612"/>
                  <a:ext cx="238" cy="403"/>
                  <a:chOff x="0" y="1612"/>
                  <a:chExt cx="238" cy="403"/>
                </a:xfrm>
              </p:grpSpPr>
              <p:sp>
                <p:nvSpPr>
                  <p:cNvPr id="1589" name="Rectangle 38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90" name="Rectangle 53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2" name="Group 538"/>
                <p:cNvGrpSpPr>
                  <a:grpSpLocks/>
                </p:cNvGrpSpPr>
                <p:nvPr/>
              </p:nvGrpSpPr>
              <p:grpSpPr bwMode="auto">
                <a:xfrm>
                  <a:off x="238" y="1612"/>
                  <a:ext cx="238" cy="403"/>
                  <a:chOff x="238" y="1612"/>
                  <a:chExt cx="238" cy="403"/>
                </a:xfrm>
              </p:grpSpPr>
              <p:sp>
                <p:nvSpPr>
                  <p:cNvPr id="1587" name="Rectangle 38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88" name="Rectangle 53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3" name="Group 540"/>
                <p:cNvGrpSpPr>
                  <a:grpSpLocks/>
                </p:cNvGrpSpPr>
                <p:nvPr/>
              </p:nvGrpSpPr>
              <p:grpSpPr bwMode="auto">
                <a:xfrm>
                  <a:off x="476" y="1612"/>
                  <a:ext cx="238" cy="403"/>
                  <a:chOff x="476" y="1612"/>
                  <a:chExt cx="238" cy="403"/>
                </a:xfrm>
              </p:grpSpPr>
              <p:sp>
                <p:nvSpPr>
                  <p:cNvPr id="1585" name="Rectangle 38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86" name="Rectangle 53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4" name="Group 542"/>
                <p:cNvGrpSpPr>
                  <a:grpSpLocks/>
                </p:cNvGrpSpPr>
                <p:nvPr/>
              </p:nvGrpSpPr>
              <p:grpSpPr bwMode="auto">
                <a:xfrm>
                  <a:off x="714" y="1612"/>
                  <a:ext cx="238" cy="403"/>
                  <a:chOff x="714" y="1612"/>
                  <a:chExt cx="238" cy="403"/>
                </a:xfrm>
              </p:grpSpPr>
              <p:sp>
                <p:nvSpPr>
                  <p:cNvPr id="1583" name="Rectangle 38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84" name="Rectangle 54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5" name="Group 544"/>
                <p:cNvGrpSpPr>
                  <a:grpSpLocks/>
                </p:cNvGrpSpPr>
                <p:nvPr/>
              </p:nvGrpSpPr>
              <p:grpSpPr bwMode="auto">
                <a:xfrm>
                  <a:off x="952" y="1612"/>
                  <a:ext cx="238" cy="403"/>
                  <a:chOff x="952" y="1612"/>
                  <a:chExt cx="238" cy="403"/>
                </a:xfrm>
              </p:grpSpPr>
              <p:sp>
                <p:nvSpPr>
                  <p:cNvPr id="1581" name="Rectangle 38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82" name="Rectangle 54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6" name="Group 546"/>
                <p:cNvGrpSpPr>
                  <a:grpSpLocks/>
                </p:cNvGrpSpPr>
                <p:nvPr/>
              </p:nvGrpSpPr>
              <p:grpSpPr bwMode="auto">
                <a:xfrm>
                  <a:off x="1190" y="1612"/>
                  <a:ext cx="238" cy="403"/>
                  <a:chOff x="1190" y="1612"/>
                  <a:chExt cx="238" cy="403"/>
                </a:xfrm>
              </p:grpSpPr>
              <p:sp>
                <p:nvSpPr>
                  <p:cNvPr id="1579" name="Rectangle 39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80" name="Rectangle 54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7" name="Group 548"/>
                <p:cNvGrpSpPr>
                  <a:grpSpLocks/>
                </p:cNvGrpSpPr>
                <p:nvPr/>
              </p:nvGrpSpPr>
              <p:grpSpPr bwMode="auto">
                <a:xfrm>
                  <a:off x="1428" y="1612"/>
                  <a:ext cx="238" cy="403"/>
                  <a:chOff x="1428" y="1612"/>
                  <a:chExt cx="238" cy="403"/>
                </a:xfrm>
              </p:grpSpPr>
              <p:sp>
                <p:nvSpPr>
                  <p:cNvPr id="1577" name="Rectangle 39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78" name="Rectangle 54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8" name="Group 550"/>
                <p:cNvGrpSpPr>
                  <a:grpSpLocks/>
                </p:cNvGrpSpPr>
                <p:nvPr/>
              </p:nvGrpSpPr>
              <p:grpSpPr bwMode="auto">
                <a:xfrm>
                  <a:off x="1666" y="1612"/>
                  <a:ext cx="238" cy="403"/>
                  <a:chOff x="1666" y="1612"/>
                  <a:chExt cx="238" cy="403"/>
                </a:xfrm>
              </p:grpSpPr>
              <p:sp>
                <p:nvSpPr>
                  <p:cNvPr id="1575" name="Rectangle 39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76" name="Rectangle 54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89" name="Group 552"/>
                <p:cNvGrpSpPr>
                  <a:grpSpLocks/>
                </p:cNvGrpSpPr>
                <p:nvPr/>
              </p:nvGrpSpPr>
              <p:grpSpPr bwMode="auto">
                <a:xfrm>
                  <a:off x="1904" y="1612"/>
                  <a:ext cx="238" cy="403"/>
                  <a:chOff x="1904" y="1612"/>
                  <a:chExt cx="238" cy="403"/>
                </a:xfrm>
              </p:grpSpPr>
              <p:sp>
                <p:nvSpPr>
                  <p:cNvPr id="1573" name="Rectangle 39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74" name="Rectangle 55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0" name="Group 554"/>
                <p:cNvGrpSpPr>
                  <a:grpSpLocks/>
                </p:cNvGrpSpPr>
                <p:nvPr/>
              </p:nvGrpSpPr>
              <p:grpSpPr bwMode="auto">
                <a:xfrm>
                  <a:off x="2142" y="1612"/>
                  <a:ext cx="238" cy="403"/>
                  <a:chOff x="2142" y="1612"/>
                  <a:chExt cx="238" cy="403"/>
                </a:xfrm>
              </p:grpSpPr>
              <p:sp>
                <p:nvSpPr>
                  <p:cNvPr id="1571" name="Rectangle 39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1612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72" name="Rectangle 55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1612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1" name="Group 556"/>
                <p:cNvGrpSpPr>
                  <a:grpSpLocks/>
                </p:cNvGrpSpPr>
                <p:nvPr/>
              </p:nvGrpSpPr>
              <p:grpSpPr bwMode="auto">
                <a:xfrm>
                  <a:off x="0" y="2015"/>
                  <a:ext cx="238" cy="403"/>
                  <a:chOff x="0" y="2015"/>
                  <a:chExt cx="238" cy="403"/>
                </a:xfrm>
              </p:grpSpPr>
              <p:sp>
                <p:nvSpPr>
                  <p:cNvPr id="1569" name="Rectangle 39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70" name="Rectangle 5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2" name="Group 558"/>
                <p:cNvGrpSpPr>
                  <a:grpSpLocks/>
                </p:cNvGrpSpPr>
                <p:nvPr/>
              </p:nvGrpSpPr>
              <p:grpSpPr bwMode="auto">
                <a:xfrm>
                  <a:off x="238" y="2015"/>
                  <a:ext cx="238" cy="403"/>
                  <a:chOff x="238" y="2015"/>
                  <a:chExt cx="238" cy="403"/>
                </a:xfrm>
              </p:grpSpPr>
              <p:sp>
                <p:nvSpPr>
                  <p:cNvPr id="1567" name="Rectangle 39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68" name="Rectangle 55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3" name="Group 560"/>
                <p:cNvGrpSpPr>
                  <a:grpSpLocks/>
                </p:cNvGrpSpPr>
                <p:nvPr/>
              </p:nvGrpSpPr>
              <p:grpSpPr bwMode="auto">
                <a:xfrm>
                  <a:off x="476" y="2015"/>
                  <a:ext cx="238" cy="403"/>
                  <a:chOff x="476" y="2015"/>
                  <a:chExt cx="238" cy="403"/>
                </a:xfrm>
              </p:grpSpPr>
              <p:sp>
                <p:nvSpPr>
                  <p:cNvPr id="1565" name="Rectangle 39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66" name="Rectangle 55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4" name="Group 562"/>
                <p:cNvGrpSpPr>
                  <a:grpSpLocks/>
                </p:cNvGrpSpPr>
                <p:nvPr/>
              </p:nvGrpSpPr>
              <p:grpSpPr bwMode="auto">
                <a:xfrm>
                  <a:off x="714" y="2015"/>
                  <a:ext cx="238" cy="403"/>
                  <a:chOff x="714" y="2015"/>
                  <a:chExt cx="238" cy="403"/>
                </a:xfrm>
              </p:grpSpPr>
              <p:sp>
                <p:nvSpPr>
                  <p:cNvPr id="1563" name="Rectangle 39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64" name="Rectangle 56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5" name="Group 564"/>
                <p:cNvGrpSpPr>
                  <a:grpSpLocks/>
                </p:cNvGrpSpPr>
                <p:nvPr/>
              </p:nvGrpSpPr>
              <p:grpSpPr bwMode="auto">
                <a:xfrm>
                  <a:off x="952" y="2015"/>
                  <a:ext cx="238" cy="403"/>
                  <a:chOff x="952" y="2015"/>
                  <a:chExt cx="238" cy="403"/>
                </a:xfrm>
              </p:grpSpPr>
              <p:sp>
                <p:nvSpPr>
                  <p:cNvPr id="1561" name="Rectangle 39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>
                      <a:ea typeface="Arial Unicode MS" panose="020B0604020202020204" pitchFamily="34" charset="-128"/>
                      <a:cs typeface="Arial Unicode MS" panose="020B0604020202020204" pitchFamily="34" charset="-128"/>
                    </a:endParaRP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62" name="Rectangle 56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6" name="Group 566"/>
                <p:cNvGrpSpPr>
                  <a:grpSpLocks/>
                </p:cNvGrpSpPr>
                <p:nvPr/>
              </p:nvGrpSpPr>
              <p:grpSpPr bwMode="auto">
                <a:xfrm>
                  <a:off x="1190" y="2015"/>
                  <a:ext cx="238" cy="403"/>
                  <a:chOff x="1190" y="2015"/>
                  <a:chExt cx="238" cy="403"/>
                </a:xfrm>
              </p:grpSpPr>
              <p:sp>
                <p:nvSpPr>
                  <p:cNvPr id="1559" name="Rectangle 40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60" name="Rectangle 56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7" name="Group 568"/>
                <p:cNvGrpSpPr>
                  <a:grpSpLocks/>
                </p:cNvGrpSpPr>
                <p:nvPr/>
              </p:nvGrpSpPr>
              <p:grpSpPr bwMode="auto">
                <a:xfrm>
                  <a:off x="1428" y="2015"/>
                  <a:ext cx="238" cy="403"/>
                  <a:chOff x="1428" y="2015"/>
                  <a:chExt cx="238" cy="403"/>
                </a:xfrm>
              </p:grpSpPr>
              <p:sp>
                <p:nvSpPr>
                  <p:cNvPr id="1557" name="Rectangle 40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58" name="Rectangle 56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8" name="Group 570"/>
                <p:cNvGrpSpPr>
                  <a:grpSpLocks/>
                </p:cNvGrpSpPr>
                <p:nvPr/>
              </p:nvGrpSpPr>
              <p:grpSpPr bwMode="auto">
                <a:xfrm>
                  <a:off x="1666" y="2015"/>
                  <a:ext cx="238" cy="403"/>
                  <a:chOff x="1666" y="2015"/>
                  <a:chExt cx="238" cy="403"/>
                </a:xfrm>
              </p:grpSpPr>
              <p:sp>
                <p:nvSpPr>
                  <p:cNvPr id="1555" name="Rectangle 40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56" name="Rectangle 56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399" name="Group 572"/>
                <p:cNvGrpSpPr>
                  <a:grpSpLocks/>
                </p:cNvGrpSpPr>
                <p:nvPr/>
              </p:nvGrpSpPr>
              <p:grpSpPr bwMode="auto">
                <a:xfrm>
                  <a:off x="1904" y="2015"/>
                  <a:ext cx="238" cy="403"/>
                  <a:chOff x="1904" y="2015"/>
                  <a:chExt cx="238" cy="403"/>
                </a:xfrm>
              </p:grpSpPr>
              <p:sp>
                <p:nvSpPr>
                  <p:cNvPr id="1553" name="Rectangle 40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54" name="Rectangle 57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0" name="Group 574"/>
                <p:cNvGrpSpPr>
                  <a:grpSpLocks/>
                </p:cNvGrpSpPr>
                <p:nvPr/>
              </p:nvGrpSpPr>
              <p:grpSpPr bwMode="auto">
                <a:xfrm>
                  <a:off x="2142" y="2015"/>
                  <a:ext cx="238" cy="403"/>
                  <a:chOff x="2142" y="2015"/>
                  <a:chExt cx="238" cy="403"/>
                </a:xfrm>
              </p:grpSpPr>
              <p:sp>
                <p:nvSpPr>
                  <p:cNvPr id="1551" name="Rectangle 40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2015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52" name="Rectangle 57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2015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1" name="Group 576"/>
                <p:cNvGrpSpPr>
                  <a:grpSpLocks/>
                </p:cNvGrpSpPr>
                <p:nvPr/>
              </p:nvGrpSpPr>
              <p:grpSpPr bwMode="auto">
                <a:xfrm>
                  <a:off x="0" y="2418"/>
                  <a:ext cx="238" cy="403"/>
                  <a:chOff x="0" y="2418"/>
                  <a:chExt cx="238" cy="403"/>
                </a:xfrm>
              </p:grpSpPr>
              <p:sp>
                <p:nvSpPr>
                  <p:cNvPr id="1549" name="Rectangle 40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50" name="Rectangle 57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2" name="Group 578"/>
                <p:cNvGrpSpPr>
                  <a:grpSpLocks/>
                </p:cNvGrpSpPr>
                <p:nvPr/>
              </p:nvGrpSpPr>
              <p:grpSpPr bwMode="auto">
                <a:xfrm>
                  <a:off x="238" y="2418"/>
                  <a:ext cx="238" cy="403"/>
                  <a:chOff x="238" y="2418"/>
                  <a:chExt cx="238" cy="403"/>
                </a:xfrm>
              </p:grpSpPr>
              <p:sp>
                <p:nvSpPr>
                  <p:cNvPr id="1547" name="Rectangle 40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48" name="Rectangle 57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3" name="Group 580"/>
                <p:cNvGrpSpPr>
                  <a:grpSpLocks/>
                </p:cNvGrpSpPr>
                <p:nvPr/>
              </p:nvGrpSpPr>
              <p:grpSpPr bwMode="auto">
                <a:xfrm>
                  <a:off x="476" y="2418"/>
                  <a:ext cx="238" cy="403"/>
                  <a:chOff x="476" y="2418"/>
                  <a:chExt cx="238" cy="403"/>
                </a:xfrm>
              </p:grpSpPr>
              <p:sp>
                <p:nvSpPr>
                  <p:cNvPr id="1545" name="Rectangle 40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46" name="Rectangle 57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4" name="Group 582"/>
                <p:cNvGrpSpPr>
                  <a:grpSpLocks/>
                </p:cNvGrpSpPr>
                <p:nvPr/>
              </p:nvGrpSpPr>
              <p:grpSpPr bwMode="auto">
                <a:xfrm>
                  <a:off x="714" y="2418"/>
                  <a:ext cx="238" cy="403"/>
                  <a:chOff x="714" y="2418"/>
                  <a:chExt cx="238" cy="403"/>
                </a:xfrm>
              </p:grpSpPr>
              <p:sp>
                <p:nvSpPr>
                  <p:cNvPr id="1543" name="Rectangle 40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44" name="Rectangle 58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5" name="Group 584"/>
                <p:cNvGrpSpPr>
                  <a:grpSpLocks/>
                </p:cNvGrpSpPr>
                <p:nvPr/>
              </p:nvGrpSpPr>
              <p:grpSpPr bwMode="auto">
                <a:xfrm>
                  <a:off x="952" y="2418"/>
                  <a:ext cx="238" cy="403"/>
                  <a:chOff x="952" y="2418"/>
                  <a:chExt cx="238" cy="403"/>
                </a:xfrm>
              </p:grpSpPr>
              <p:sp>
                <p:nvSpPr>
                  <p:cNvPr id="1541" name="Rectangle 40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42" name="Rectangle 58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6" name="Group 586"/>
                <p:cNvGrpSpPr>
                  <a:grpSpLocks/>
                </p:cNvGrpSpPr>
                <p:nvPr/>
              </p:nvGrpSpPr>
              <p:grpSpPr bwMode="auto">
                <a:xfrm>
                  <a:off x="1190" y="2418"/>
                  <a:ext cx="238" cy="403"/>
                  <a:chOff x="1190" y="2418"/>
                  <a:chExt cx="238" cy="403"/>
                </a:xfrm>
              </p:grpSpPr>
              <p:sp>
                <p:nvSpPr>
                  <p:cNvPr id="1539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>
                      <a:ea typeface="Arial Unicode MS" panose="020B0604020202020204" pitchFamily="34" charset="-128"/>
                      <a:cs typeface="Arial Unicode MS" panose="020B0604020202020204" pitchFamily="34" charset="-128"/>
                    </a:endParaRP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40" name="Rectangle 58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7" name="Group 588"/>
                <p:cNvGrpSpPr>
                  <a:grpSpLocks/>
                </p:cNvGrpSpPr>
                <p:nvPr/>
              </p:nvGrpSpPr>
              <p:grpSpPr bwMode="auto">
                <a:xfrm>
                  <a:off x="1428" y="2418"/>
                  <a:ext cx="238" cy="403"/>
                  <a:chOff x="1428" y="2418"/>
                  <a:chExt cx="238" cy="403"/>
                </a:xfrm>
              </p:grpSpPr>
              <p:sp>
                <p:nvSpPr>
                  <p:cNvPr id="1537" name="Rectangle 41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38" name="Rectangle 58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8" name="Group 590"/>
                <p:cNvGrpSpPr>
                  <a:grpSpLocks/>
                </p:cNvGrpSpPr>
                <p:nvPr/>
              </p:nvGrpSpPr>
              <p:grpSpPr bwMode="auto">
                <a:xfrm>
                  <a:off x="1666" y="2418"/>
                  <a:ext cx="238" cy="403"/>
                  <a:chOff x="1666" y="2418"/>
                  <a:chExt cx="238" cy="403"/>
                </a:xfrm>
              </p:grpSpPr>
              <p:sp>
                <p:nvSpPr>
                  <p:cNvPr id="1535" name="Rectangle 41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36" name="Rectangle 58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09" name="Group 592"/>
                <p:cNvGrpSpPr>
                  <a:grpSpLocks/>
                </p:cNvGrpSpPr>
                <p:nvPr/>
              </p:nvGrpSpPr>
              <p:grpSpPr bwMode="auto">
                <a:xfrm>
                  <a:off x="1904" y="2418"/>
                  <a:ext cx="238" cy="403"/>
                  <a:chOff x="1904" y="2418"/>
                  <a:chExt cx="238" cy="403"/>
                </a:xfrm>
              </p:grpSpPr>
              <p:sp>
                <p:nvSpPr>
                  <p:cNvPr id="1533" name="Rectangle 41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34" name="Rectangle 59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0" name="Group 594"/>
                <p:cNvGrpSpPr>
                  <a:grpSpLocks/>
                </p:cNvGrpSpPr>
                <p:nvPr/>
              </p:nvGrpSpPr>
              <p:grpSpPr bwMode="auto">
                <a:xfrm>
                  <a:off x="2142" y="2418"/>
                  <a:ext cx="238" cy="403"/>
                  <a:chOff x="2142" y="2418"/>
                  <a:chExt cx="238" cy="403"/>
                </a:xfrm>
              </p:grpSpPr>
              <p:sp>
                <p:nvSpPr>
                  <p:cNvPr id="1531" name="Rectangle 41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2418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32" name="Rectangle 59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2418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1" name="Group 596"/>
                <p:cNvGrpSpPr>
                  <a:grpSpLocks/>
                </p:cNvGrpSpPr>
                <p:nvPr/>
              </p:nvGrpSpPr>
              <p:grpSpPr bwMode="auto">
                <a:xfrm>
                  <a:off x="0" y="2821"/>
                  <a:ext cx="238" cy="403"/>
                  <a:chOff x="0" y="2821"/>
                  <a:chExt cx="238" cy="403"/>
                </a:xfrm>
              </p:grpSpPr>
              <p:sp>
                <p:nvSpPr>
                  <p:cNvPr id="1529" name="Rectangle 41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30" name="Rectangle 59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2" name="Group 598"/>
                <p:cNvGrpSpPr>
                  <a:grpSpLocks/>
                </p:cNvGrpSpPr>
                <p:nvPr/>
              </p:nvGrpSpPr>
              <p:grpSpPr bwMode="auto">
                <a:xfrm>
                  <a:off x="238" y="2821"/>
                  <a:ext cx="238" cy="403"/>
                  <a:chOff x="238" y="2821"/>
                  <a:chExt cx="238" cy="403"/>
                </a:xfrm>
              </p:grpSpPr>
              <p:sp>
                <p:nvSpPr>
                  <p:cNvPr id="1527" name="Rectangle 41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28" name="Rectangle 59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3" name="Group 600"/>
                <p:cNvGrpSpPr>
                  <a:grpSpLocks/>
                </p:cNvGrpSpPr>
                <p:nvPr/>
              </p:nvGrpSpPr>
              <p:grpSpPr bwMode="auto">
                <a:xfrm>
                  <a:off x="476" y="2821"/>
                  <a:ext cx="238" cy="403"/>
                  <a:chOff x="476" y="2821"/>
                  <a:chExt cx="238" cy="403"/>
                </a:xfrm>
              </p:grpSpPr>
              <p:sp>
                <p:nvSpPr>
                  <p:cNvPr id="1525" name="Rectangle 41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26" name="Rectangle 59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4" name="Group 602"/>
                <p:cNvGrpSpPr>
                  <a:grpSpLocks/>
                </p:cNvGrpSpPr>
                <p:nvPr/>
              </p:nvGrpSpPr>
              <p:grpSpPr bwMode="auto">
                <a:xfrm>
                  <a:off x="714" y="2821"/>
                  <a:ext cx="238" cy="403"/>
                  <a:chOff x="714" y="2821"/>
                  <a:chExt cx="238" cy="403"/>
                </a:xfrm>
              </p:grpSpPr>
              <p:sp>
                <p:nvSpPr>
                  <p:cNvPr id="1523" name="Rectangle 41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24" name="Rectangle 60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5" name="Group 604"/>
                <p:cNvGrpSpPr>
                  <a:grpSpLocks/>
                </p:cNvGrpSpPr>
                <p:nvPr/>
              </p:nvGrpSpPr>
              <p:grpSpPr bwMode="auto">
                <a:xfrm>
                  <a:off x="952" y="2821"/>
                  <a:ext cx="238" cy="403"/>
                  <a:chOff x="952" y="2821"/>
                  <a:chExt cx="238" cy="403"/>
                </a:xfrm>
              </p:grpSpPr>
              <p:sp>
                <p:nvSpPr>
                  <p:cNvPr id="1521" name="Rectangle 41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22" name="Rectangle 60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6" name="Group 606"/>
                <p:cNvGrpSpPr>
                  <a:grpSpLocks/>
                </p:cNvGrpSpPr>
                <p:nvPr/>
              </p:nvGrpSpPr>
              <p:grpSpPr bwMode="auto">
                <a:xfrm>
                  <a:off x="1190" y="2821"/>
                  <a:ext cx="238" cy="403"/>
                  <a:chOff x="1190" y="2821"/>
                  <a:chExt cx="238" cy="403"/>
                </a:xfrm>
              </p:grpSpPr>
              <p:sp>
                <p:nvSpPr>
                  <p:cNvPr id="1519" name="Rectangle 42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20" name="Rectangle 60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7" name="Group 608"/>
                <p:cNvGrpSpPr>
                  <a:grpSpLocks/>
                </p:cNvGrpSpPr>
                <p:nvPr/>
              </p:nvGrpSpPr>
              <p:grpSpPr bwMode="auto">
                <a:xfrm>
                  <a:off x="1428" y="2821"/>
                  <a:ext cx="238" cy="403"/>
                  <a:chOff x="1428" y="2821"/>
                  <a:chExt cx="238" cy="403"/>
                </a:xfrm>
              </p:grpSpPr>
              <p:sp>
                <p:nvSpPr>
                  <p:cNvPr id="1517" name="Rectangle 42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18" name="Rectangle 60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8" name="Group 610"/>
                <p:cNvGrpSpPr>
                  <a:grpSpLocks/>
                </p:cNvGrpSpPr>
                <p:nvPr/>
              </p:nvGrpSpPr>
              <p:grpSpPr bwMode="auto">
                <a:xfrm>
                  <a:off x="1666" y="2821"/>
                  <a:ext cx="238" cy="403"/>
                  <a:chOff x="1666" y="2821"/>
                  <a:chExt cx="238" cy="403"/>
                </a:xfrm>
              </p:grpSpPr>
              <p:sp>
                <p:nvSpPr>
                  <p:cNvPr id="1515" name="Rectangle 42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16" name="Rectangle 60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19" name="Group 612"/>
                <p:cNvGrpSpPr>
                  <a:grpSpLocks/>
                </p:cNvGrpSpPr>
                <p:nvPr/>
              </p:nvGrpSpPr>
              <p:grpSpPr bwMode="auto">
                <a:xfrm>
                  <a:off x="1904" y="2821"/>
                  <a:ext cx="238" cy="403"/>
                  <a:chOff x="1904" y="2821"/>
                  <a:chExt cx="238" cy="403"/>
                </a:xfrm>
              </p:grpSpPr>
              <p:sp>
                <p:nvSpPr>
                  <p:cNvPr id="1513" name="Rectangle 42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14" name="Rectangle 61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0" name="Group 614"/>
                <p:cNvGrpSpPr>
                  <a:grpSpLocks/>
                </p:cNvGrpSpPr>
                <p:nvPr/>
              </p:nvGrpSpPr>
              <p:grpSpPr bwMode="auto">
                <a:xfrm>
                  <a:off x="2142" y="2821"/>
                  <a:ext cx="238" cy="403"/>
                  <a:chOff x="2142" y="2821"/>
                  <a:chExt cx="238" cy="403"/>
                </a:xfrm>
              </p:grpSpPr>
              <p:sp>
                <p:nvSpPr>
                  <p:cNvPr id="1511" name="Rectangle 42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2821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12" name="Rectangle 61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2821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1" name="Group 616"/>
                <p:cNvGrpSpPr>
                  <a:grpSpLocks/>
                </p:cNvGrpSpPr>
                <p:nvPr/>
              </p:nvGrpSpPr>
              <p:grpSpPr bwMode="auto">
                <a:xfrm>
                  <a:off x="0" y="3224"/>
                  <a:ext cx="238" cy="403"/>
                  <a:chOff x="0" y="3224"/>
                  <a:chExt cx="238" cy="403"/>
                </a:xfrm>
              </p:grpSpPr>
              <p:sp>
                <p:nvSpPr>
                  <p:cNvPr id="1509" name="Rectangle 42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10" name="Rectangle 61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2" name="Group 618"/>
                <p:cNvGrpSpPr>
                  <a:grpSpLocks/>
                </p:cNvGrpSpPr>
                <p:nvPr/>
              </p:nvGrpSpPr>
              <p:grpSpPr bwMode="auto">
                <a:xfrm>
                  <a:off x="238" y="3224"/>
                  <a:ext cx="238" cy="403"/>
                  <a:chOff x="238" y="3224"/>
                  <a:chExt cx="238" cy="403"/>
                </a:xfrm>
              </p:grpSpPr>
              <p:sp>
                <p:nvSpPr>
                  <p:cNvPr id="1507" name="Rectangle 42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08" name="Rectangle 61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3" name="Group 620"/>
                <p:cNvGrpSpPr>
                  <a:grpSpLocks/>
                </p:cNvGrpSpPr>
                <p:nvPr/>
              </p:nvGrpSpPr>
              <p:grpSpPr bwMode="auto">
                <a:xfrm>
                  <a:off x="476" y="3224"/>
                  <a:ext cx="238" cy="403"/>
                  <a:chOff x="476" y="3224"/>
                  <a:chExt cx="238" cy="403"/>
                </a:xfrm>
              </p:grpSpPr>
              <p:sp>
                <p:nvSpPr>
                  <p:cNvPr id="1505" name="Rectangle 42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506" name="Rectangle 61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4" name="Group 622"/>
                <p:cNvGrpSpPr>
                  <a:grpSpLocks/>
                </p:cNvGrpSpPr>
                <p:nvPr/>
              </p:nvGrpSpPr>
              <p:grpSpPr bwMode="auto">
                <a:xfrm>
                  <a:off x="714" y="3224"/>
                  <a:ext cx="238" cy="403"/>
                  <a:chOff x="714" y="3224"/>
                  <a:chExt cx="238" cy="403"/>
                </a:xfrm>
              </p:grpSpPr>
              <p:sp>
                <p:nvSpPr>
                  <p:cNvPr id="1503" name="Rectangle 42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04" name="Rectangle 62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5" name="Group 624"/>
                <p:cNvGrpSpPr>
                  <a:grpSpLocks/>
                </p:cNvGrpSpPr>
                <p:nvPr/>
              </p:nvGrpSpPr>
              <p:grpSpPr bwMode="auto">
                <a:xfrm>
                  <a:off x="952" y="3224"/>
                  <a:ext cx="238" cy="403"/>
                  <a:chOff x="952" y="3224"/>
                  <a:chExt cx="238" cy="403"/>
                </a:xfrm>
              </p:grpSpPr>
              <p:sp>
                <p:nvSpPr>
                  <p:cNvPr id="1501" name="Rectangle 42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02" name="Rectangle 62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6" name="Group 626"/>
                <p:cNvGrpSpPr>
                  <a:grpSpLocks/>
                </p:cNvGrpSpPr>
                <p:nvPr/>
              </p:nvGrpSpPr>
              <p:grpSpPr bwMode="auto">
                <a:xfrm>
                  <a:off x="1190" y="3224"/>
                  <a:ext cx="238" cy="403"/>
                  <a:chOff x="1190" y="3224"/>
                  <a:chExt cx="238" cy="403"/>
                </a:xfrm>
              </p:grpSpPr>
              <p:sp>
                <p:nvSpPr>
                  <p:cNvPr id="1499" name="Rectangle 43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500" name="Rectangle 62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7" name="Group 628"/>
                <p:cNvGrpSpPr>
                  <a:grpSpLocks/>
                </p:cNvGrpSpPr>
                <p:nvPr/>
              </p:nvGrpSpPr>
              <p:grpSpPr bwMode="auto">
                <a:xfrm>
                  <a:off x="1428" y="3224"/>
                  <a:ext cx="238" cy="403"/>
                  <a:chOff x="1428" y="3224"/>
                  <a:chExt cx="238" cy="403"/>
                </a:xfrm>
              </p:grpSpPr>
              <p:sp>
                <p:nvSpPr>
                  <p:cNvPr id="1497" name="Rectangle 43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98" name="Rectangle 62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8" name="Group 630"/>
                <p:cNvGrpSpPr>
                  <a:grpSpLocks/>
                </p:cNvGrpSpPr>
                <p:nvPr/>
              </p:nvGrpSpPr>
              <p:grpSpPr bwMode="auto">
                <a:xfrm>
                  <a:off x="1666" y="3224"/>
                  <a:ext cx="238" cy="403"/>
                  <a:chOff x="1666" y="3224"/>
                  <a:chExt cx="238" cy="403"/>
                </a:xfrm>
              </p:grpSpPr>
              <p:sp>
                <p:nvSpPr>
                  <p:cNvPr id="1495" name="Rectangle 43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96" name="Rectangle 62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29" name="Group 632"/>
                <p:cNvGrpSpPr>
                  <a:grpSpLocks/>
                </p:cNvGrpSpPr>
                <p:nvPr/>
              </p:nvGrpSpPr>
              <p:grpSpPr bwMode="auto">
                <a:xfrm>
                  <a:off x="1904" y="3224"/>
                  <a:ext cx="238" cy="403"/>
                  <a:chOff x="1904" y="3224"/>
                  <a:chExt cx="238" cy="403"/>
                </a:xfrm>
              </p:grpSpPr>
              <p:sp>
                <p:nvSpPr>
                  <p:cNvPr id="1493" name="Rectangle 43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94" name="Rectangle 63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0" name="Group 634"/>
                <p:cNvGrpSpPr>
                  <a:grpSpLocks/>
                </p:cNvGrpSpPr>
                <p:nvPr/>
              </p:nvGrpSpPr>
              <p:grpSpPr bwMode="auto">
                <a:xfrm>
                  <a:off x="2142" y="3224"/>
                  <a:ext cx="238" cy="403"/>
                  <a:chOff x="2142" y="3224"/>
                  <a:chExt cx="238" cy="403"/>
                </a:xfrm>
              </p:grpSpPr>
              <p:sp>
                <p:nvSpPr>
                  <p:cNvPr id="1491" name="Rectangle 43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3224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92" name="Rectangle 63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3224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1" name="Group 636"/>
                <p:cNvGrpSpPr>
                  <a:grpSpLocks/>
                </p:cNvGrpSpPr>
                <p:nvPr/>
              </p:nvGrpSpPr>
              <p:grpSpPr bwMode="auto">
                <a:xfrm>
                  <a:off x="0" y="3627"/>
                  <a:ext cx="238" cy="403"/>
                  <a:chOff x="0" y="3627"/>
                  <a:chExt cx="238" cy="403"/>
                </a:xfrm>
              </p:grpSpPr>
              <p:sp>
                <p:nvSpPr>
                  <p:cNvPr id="1489" name="Rectangle 43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90" name="Rectangle 63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2" name="Group 638"/>
                <p:cNvGrpSpPr>
                  <a:grpSpLocks/>
                </p:cNvGrpSpPr>
                <p:nvPr/>
              </p:nvGrpSpPr>
              <p:grpSpPr bwMode="auto">
                <a:xfrm>
                  <a:off x="238" y="3627"/>
                  <a:ext cx="238" cy="403"/>
                  <a:chOff x="238" y="3627"/>
                  <a:chExt cx="238" cy="403"/>
                </a:xfrm>
              </p:grpSpPr>
              <p:sp>
                <p:nvSpPr>
                  <p:cNvPr id="1487" name="Rectangle 43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88" name="Rectangle 63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3" name="Group 640"/>
                <p:cNvGrpSpPr>
                  <a:grpSpLocks/>
                </p:cNvGrpSpPr>
                <p:nvPr/>
              </p:nvGrpSpPr>
              <p:grpSpPr bwMode="auto">
                <a:xfrm>
                  <a:off x="476" y="3627"/>
                  <a:ext cx="238" cy="403"/>
                  <a:chOff x="476" y="3627"/>
                  <a:chExt cx="238" cy="403"/>
                </a:xfrm>
              </p:grpSpPr>
              <p:sp>
                <p:nvSpPr>
                  <p:cNvPr id="1485" name="Rectangle 43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86" name="Rectangle 63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4" name="Group 642"/>
                <p:cNvGrpSpPr>
                  <a:grpSpLocks/>
                </p:cNvGrpSpPr>
                <p:nvPr/>
              </p:nvGrpSpPr>
              <p:grpSpPr bwMode="auto">
                <a:xfrm>
                  <a:off x="714" y="3627"/>
                  <a:ext cx="238" cy="403"/>
                  <a:chOff x="714" y="3627"/>
                  <a:chExt cx="238" cy="403"/>
                </a:xfrm>
              </p:grpSpPr>
              <p:sp>
                <p:nvSpPr>
                  <p:cNvPr id="1483" name="Rectangle 43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>
                      <a:ea typeface="Arial Unicode MS" panose="020B0604020202020204" pitchFamily="34" charset="-128"/>
                      <a:cs typeface="Arial Unicode MS" panose="020B0604020202020204" pitchFamily="34" charset="-128"/>
                    </a:endParaRP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484" name="Rectangle 64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5" name="Group 644"/>
                <p:cNvGrpSpPr>
                  <a:grpSpLocks/>
                </p:cNvGrpSpPr>
                <p:nvPr/>
              </p:nvGrpSpPr>
              <p:grpSpPr bwMode="auto">
                <a:xfrm>
                  <a:off x="952" y="3627"/>
                  <a:ext cx="238" cy="403"/>
                  <a:chOff x="952" y="3627"/>
                  <a:chExt cx="238" cy="403"/>
                </a:xfrm>
              </p:grpSpPr>
              <p:sp>
                <p:nvSpPr>
                  <p:cNvPr id="1481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82" name="Rectangle 64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6" name="Group 646"/>
                <p:cNvGrpSpPr>
                  <a:grpSpLocks/>
                </p:cNvGrpSpPr>
                <p:nvPr/>
              </p:nvGrpSpPr>
              <p:grpSpPr bwMode="auto">
                <a:xfrm>
                  <a:off x="1190" y="3627"/>
                  <a:ext cx="238" cy="403"/>
                  <a:chOff x="1190" y="3627"/>
                  <a:chExt cx="238" cy="403"/>
                </a:xfrm>
              </p:grpSpPr>
              <p:sp>
                <p:nvSpPr>
                  <p:cNvPr id="1479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80" name="Rectangle 64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7" name="Group 648"/>
                <p:cNvGrpSpPr>
                  <a:grpSpLocks/>
                </p:cNvGrpSpPr>
                <p:nvPr/>
              </p:nvGrpSpPr>
              <p:grpSpPr bwMode="auto">
                <a:xfrm>
                  <a:off x="1428" y="3627"/>
                  <a:ext cx="238" cy="403"/>
                  <a:chOff x="1428" y="3627"/>
                  <a:chExt cx="238" cy="403"/>
                </a:xfrm>
              </p:grpSpPr>
              <p:sp>
                <p:nvSpPr>
                  <p:cNvPr id="1477" name="Rectangle 44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78" name="Rectangle 64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8" name="Group 650"/>
                <p:cNvGrpSpPr>
                  <a:grpSpLocks/>
                </p:cNvGrpSpPr>
                <p:nvPr/>
              </p:nvGrpSpPr>
              <p:grpSpPr bwMode="auto">
                <a:xfrm>
                  <a:off x="1666" y="3627"/>
                  <a:ext cx="238" cy="403"/>
                  <a:chOff x="1666" y="3627"/>
                  <a:chExt cx="238" cy="403"/>
                </a:xfrm>
              </p:grpSpPr>
              <p:sp>
                <p:nvSpPr>
                  <p:cNvPr id="1475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76" name="Rectangle 64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39" name="Group 652"/>
                <p:cNvGrpSpPr>
                  <a:grpSpLocks/>
                </p:cNvGrpSpPr>
                <p:nvPr/>
              </p:nvGrpSpPr>
              <p:grpSpPr bwMode="auto">
                <a:xfrm>
                  <a:off x="1904" y="3627"/>
                  <a:ext cx="238" cy="403"/>
                  <a:chOff x="1904" y="3627"/>
                  <a:chExt cx="238" cy="403"/>
                </a:xfrm>
              </p:grpSpPr>
              <p:sp>
                <p:nvSpPr>
                  <p:cNvPr id="147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74" name="Rectangle 65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0" name="Group 654"/>
                <p:cNvGrpSpPr>
                  <a:grpSpLocks/>
                </p:cNvGrpSpPr>
                <p:nvPr/>
              </p:nvGrpSpPr>
              <p:grpSpPr bwMode="auto">
                <a:xfrm>
                  <a:off x="2142" y="3627"/>
                  <a:ext cx="238" cy="403"/>
                  <a:chOff x="2142" y="3627"/>
                  <a:chExt cx="238" cy="403"/>
                </a:xfrm>
              </p:grpSpPr>
              <p:sp>
                <p:nvSpPr>
                  <p:cNvPr id="1471" name="Rectangle 44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3627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72" name="Rectangle 65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3627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1" name="Group 656"/>
                <p:cNvGrpSpPr>
                  <a:grpSpLocks/>
                </p:cNvGrpSpPr>
                <p:nvPr/>
              </p:nvGrpSpPr>
              <p:grpSpPr bwMode="auto">
                <a:xfrm>
                  <a:off x="0" y="4030"/>
                  <a:ext cx="238" cy="403"/>
                  <a:chOff x="0" y="4030"/>
                  <a:chExt cx="238" cy="403"/>
                </a:xfrm>
              </p:grpSpPr>
              <p:sp>
                <p:nvSpPr>
                  <p:cNvPr id="1469" name="Rectangle 445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70" name="Rectangle 6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2" name="Group 658"/>
                <p:cNvGrpSpPr>
                  <a:grpSpLocks/>
                </p:cNvGrpSpPr>
                <p:nvPr/>
              </p:nvGrpSpPr>
              <p:grpSpPr bwMode="auto">
                <a:xfrm>
                  <a:off x="238" y="4030"/>
                  <a:ext cx="238" cy="403"/>
                  <a:chOff x="238" y="4030"/>
                  <a:chExt cx="238" cy="403"/>
                </a:xfrm>
              </p:grpSpPr>
              <p:sp>
                <p:nvSpPr>
                  <p:cNvPr id="1467" name="Rectangle 446"/>
                  <p:cNvSpPr>
                    <a:spLocks noChangeArrowheads="1"/>
                  </p:cNvSpPr>
                  <p:nvPr/>
                </p:nvSpPr>
                <p:spPr bwMode="auto">
                  <a:xfrm>
                    <a:off x="266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68" name="Rectangle 657"/>
                  <p:cNvSpPr>
                    <a:spLocks noChangeArrowheads="1"/>
                  </p:cNvSpPr>
                  <p:nvPr/>
                </p:nvSpPr>
                <p:spPr bwMode="auto">
                  <a:xfrm>
                    <a:off x="238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3" name="Group 660"/>
                <p:cNvGrpSpPr>
                  <a:grpSpLocks/>
                </p:cNvGrpSpPr>
                <p:nvPr/>
              </p:nvGrpSpPr>
              <p:grpSpPr bwMode="auto">
                <a:xfrm>
                  <a:off x="476" y="4030"/>
                  <a:ext cx="238" cy="403"/>
                  <a:chOff x="476" y="4030"/>
                  <a:chExt cx="238" cy="403"/>
                </a:xfrm>
              </p:grpSpPr>
              <p:sp>
                <p:nvSpPr>
                  <p:cNvPr id="1465" name="Rectangle 447"/>
                  <p:cNvSpPr>
                    <a:spLocks noChangeArrowheads="1"/>
                  </p:cNvSpPr>
                  <p:nvPr/>
                </p:nvSpPr>
                <p:spPr bwMode="auto">
                  <a:xfrm>
                    <a:off x="504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 dirty="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1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 dirty="0"/>
                  </a:p>
                </p:txBody>
              </p:sp>
              <p:sp>
                <p:nvSpPr>
                  <p:cNvPr id="1466" name="Rectangle 65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4" name="Group 662"/>
                <p:cNvGrpSpPr>
                  <a:grpSpLocks/>
                </p:cNvGrpSpPr>
                <p:nvPr/>
              </p:nvGrpSpPr>
              <p:grpSpPr bwMode="auto">
                <a:xfrm>
                  <a:off x="714" y="4030"/>
                  <a:ext cx="238" cy="403"/>
                  <a:chOff x="714" y="4030"/>
                  <a:chExt cx="238" cy="403"/>
                </a:xfrm>
              </p:grpSpPr>
              <p:sp>
                <p:nvSpPr>
                  <p:cNvPr id="1463" name="Rectangle 448"/>
                  <p:cNvSpPr>
                    <a:spLocks noChangeArrowheads="1"/>
                  </p:cNvSpPr>
                  <p:nvPr/>
                </p:nvSpPr>
                <p:spPr bwMode="auto">
                  <a:xfrm>
                    <a:off x="742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64" name="Rectangle 661"/>
                  <p:cNvSpPr>
                    <a:spLocks noChangeArrowheads="1"/>
                  </p:cNvSpPr>
                  <p:nvPr/>
                </p:nvSpPr>
                <p:spPr bwMode="auto">
                  <a:xfrm>
                    <a:off x="714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5" name="Group 664"/>
                <p:cNvGrpSpPr>
                  <a:grpSpLocks/>
                </p:cNvGrpSpPr>
                <p:nvPr/>
              </p:nvGrpSpPr>
              <p:grpSpPr bwMode="auto">
                <a:xfrm>
                  <a:off x="952" y="4030"/>
                  <a:ext cx="238" cy="403"/>
                  <a:chOff x="952" y="4030"/>
                  <a:chExt cx="238" cy="403"/>
                </a:xfrm>
              </p:grpSpPr>
              <p:sp>
                <p:nvSpPr>
                  <p:cNvPr id="1461" name="Rectangle 449"/>
                  <p:cNvSpPr>
                    <a:spLocks noChangeArrowheads="1"/>
                  </p:cNvSpPr>
                  <p:nvPr/>
                </p:nvSpPr>
                <p:spPr bwMode="auto">
                  <a:xfrm>
                    <a:off x="980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62" name="Rectangle 663"/>
                  <p:cNvSpPr>
                    <a:spLocks noChangeArrowheads="1"/>
                  </p:cNvSpPr>
                  <p:nvPr/>
                </p:nvSpPr>
                <p:spPr bwMode="auto">
                  <a:xfrm>
                    <a:off x="952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6" name="Group 666"/>
                <p:cNvGrpSpPr>
                  <a:grpSpLocks/>
                </p:cNvGrpSpPr>
                <p:nvPr/>
              </p:nvGrpSpPr>
              <p:grpSpPr bwMode="auto">
                <a:xfrm>
                  <a:off x="1190" y="4030"/>
                  <a:ext cx="238" cy="403"/>
                  <a:chOff x="1190" y="4030"/>
                  <a:chExt cx="238" cy="403"/>
                </a:xfrm>
              </p:grpSpPr>
              <p:sp>
                <p:nvSpPr>
                  <p:cNvPr id="1459" name="Rectangle 450"/>
                  <p:cNvSpPr>
                    <a:spLocks noChangeArrowheads="1"/>
                  </p:cNvSpPr>
                  <p:nvPr/>
                </p:nvSpPr>
                <p:spPr bwMode="auto">
                  <a:xfrm>
                    <a:off x="1218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60" name="Rectangle 665"/>
                  <p:cNvSpPr>
                    <a:spLocks noChangeArrowheads="1"/>
                  </p:cNvSpPr>
                  <p:nvPr/>
                </p:nvSpPr>
                <p:spPr bwMode="auto">
                  <a:xfrm>
                    <a:off x="1190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7" name="Group 668"/>
                <p:cNvGrpSpPr>
                  <a:grpSpLocks/>
                </p:cNvGrpSpPr>
                <p:nvPr/>
              </p:nvGrpSpPr>
              <p:grpSpPr bwMode="auto">
                <a:xfrm>
                  <a:off x="1428" y="4030"/>
                  <a:ext cx="238" cy="403"/>
                  <a:chOff x="1428" y="4030"/>
                  <a:chExt cx="238" cy="403"/>
                </a:xfrm>
              </p:grpSpPr>
              <p:sp>
                <p:nvSpPr>
                  <p:cNvPr id="1457" name="Rectangle 451"/>
                  <p:cNvSpPr>
                    <a:spLocks noChangeArrowheads="1"/>
                  </p:cNvSpPr>
                  <p:nvPr/>
                </p:nvSpPr>
                <p:spPr bwMode="auto">
                  <a:xfrm>
                    <a:off x="1456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58" name="Rectangle 667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8" name="Group 670"/>
                <p:cNvGrpSpPr>
                  <a:grpSpLocks/>
                </p:cNvGrpSpPr>
                <p:nvPr/>
              </p:nvGrpSpPr>
              <p:grpSpPr bwMode="auto">
                <a:xfrm>
                  <a:off x="1666" y="4030"/>
                  <a:ext cx="238" cy="403"/>
                  <a:chOff x="1666" y="4030"/>
                  <a:chExt cx="238" cy="403"/>
                </a:xfrm>
              </p:grpSpPr>
              <p:sp>
                <p:nvSpPr>
                  <p:cNvPr id="1455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1694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56" name="Rectangle 669"/>
                  <p:cNvSpPr>
                    <a:spLocks noChangeArrowheads="1"/>
                  </p:cNvSpPr>
                  <p:nvPr/>
                </p:nvSpPr>
                <p:spPr bwMode="auto">
                  <a:xfrm>
                    <a:off x="1666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49" name="Group 672"/>
                <p:cNvGrpSpPr>
                  <a:grpSpLocks/>
                </p:cNvGrpSpPr>
                <p:nvPr/>
              </p:nvGrpSpPr>
              <p:grpSpPr bwMode="auto">
                <a:xfrm>
                  <a:off x="1904" y="4030"/>
                  <a:ext cx="238" cy="403"/>
                  <a:chOff x="1904" y="4030"/>
                  <a:chExt cx="238" cy="403"/>
                </a:xfrm>
              </p:grpSpPr>
              <p:sp>
                <p:nvSpPr>
                  <p:cNvPr id="1453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1932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54" name="Rectangle 671"/>
                  <p:cNvSpPr>
                    <a:spLocks noChangeArrowheads="1"/>
                  </p:cNvSpPr>
                  <p:nvPr/>
                </p:nvSpPr>
                <p:spPr bwMode="auto">
                  <a:xfrm>
                    <a:off x="1904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  <p:grpSp>
              <p:nvGrpSpPr>
                <p:cNvPr id="1450" name="Group 674"/>
                <p:cNvGrpSpPr>
                  <a:grpSpLocks/>
                </p:cNvGrpSpPr>
                <p:nvPr/>
              </p:nvGrpSpPr>
              <p:grpSpPr bwMode="auto">
                <a:xfrm>
                  <a:off x="2142" y="4030"/>
                  <a:ext cx="238" cy="403"/>
                  <a:chOff x="2142" y="4030"/>
                  <a:chExt cx="238" cy="403"/>
                </a:xfrm>
              </p:grpSpPr>
              <p:sp>
                <p:nvSpPr>
                  <p:cNvPr id="1451" name="Rectangle 454"/>
                  <p:cNvSpPr>
                    <a:spLocks noChangeArrowheads="1"/>
                  </p:cNvSpPr>
                  <p:nvPr/>
                </p:nvSpPr>
                <p:spPr bwMode="auto">
                  <a:xfrm>
                    <a:off x="2170" y="4030"/>
                    <a:ext cx="182" cy="40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s-MX" sz="1200">
                        <a:ea typeface="Arial Unicode MS" panose="020B0604020202020204" pitchFamily="34" charset="-128"/>
                        <a:cs typeface="Arial Unicode MS" panose="020B0604020202020204" pitchFamily="34" charset="-128"/>
                      </a:rPr>
                      <a:t> </a:t>
                    </a:r>
                  </a:p>
                  <a:p>
                    <a:pPr algn="ctr">
                      <a:spcBef>
                        <a:spcPct val="0"/>
                      </a:spcBef>
                      <a:buFontTx/>
                      <a:buNone/>
                    </a:pPr>
                    <a:endParaRPr lang="en-US" altLang="es-MX" sz="1200"/>
                  </a:p>
                </p:txBody>
              </p:sp>
              <p:sp>
                <p:nvSpPr>
                  <p:cNvPr id="1452" name="Rectangle 673"/>
                  <p:cNvSpPr>
                    <a:spLocks noChangeArrowheads="1"/>
                  </p:cNvSpPr>
                  <p:nvPr/>
                </p:nvSpPr>
                <p:spPr bwMode="auto">
                  <a:xfrm>
                    <a:off x="2142" y="4030"/>
                    <a:ext cx="238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s-MX" altLang="es-MX" sz="1200"/>
                  </a:p>
                </p:txBody>
              </p:sp>
            </p:grpSp>
          </p:grpSp>
          <p:sp>
            <p:nvSpPr>
              <p:cNvPr id="1340" name="Rectangle 676"/>
              <p:cNvSpPr>
                <a:spLocks noChangeArrowheads="1"/>
              </p:cNvSpPr>
              <p:nvPr/>
            </p:nvSpPr>
            <p:spPr bwMode="auto">
              <a:xfrm>
                <a:off x="-3" y="-3"/>
                <a:ext cx="2386" cy="4439"/>
              </a:xfrm>
              <a:prstGeom prst="rect">
                <a:avLst/>
              </a:prstGeom>
              <a:noFill/>
              <a:ln w="11112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s-MX" altLang="es-MX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79157545"/>
      </p:ext>
    </p:extLst>
  </p:cSld>
  <p:clrMapOvr>
    <a:masterClrMapping/>
  </p:clrMapOvr>
</p:sld>
</file>

<file path=ppt/theme/theme1.xml><?xml version="1.0" encoding="utf-8"?>
<a:theme xmlns:a="http://schemas.openxmlformats.org/drawingml/2006/main" name="4_Diseño predeterminad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993300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s-MX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anose="02020603050405020304" pitchFamily="18" charset="0"/>
            <a:ea typeface="Arial Unicode MS" panose="020B0604020202020204" pitchFamily="34" charset="-128"/>
            <a:cs typeface="Arial Unicode MS" panose="020B060402020202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s-MX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anose="02020603050405020304" pitchFamily="18" charset="0"/>
            <a:ea typeface="Arial Unicode MS" panose="020B0604020202020204" pitchFamily="34" charset="-128"/>
            <a:cs typeface="Arial Unicode MS" panose="020B0604020202020204" pitchFamily="34" charset="-128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2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1_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ería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TM03457503[[fn=Citable]]</Template>
  <TotalTime>2464</TotalTime>
  <Words>5237</Words>
  <Application>Microsoft Office PowerPoint</Application>
  <PresentationFormat>Presentación en pantalla (4:3)</PresentationFormat>
  <Paragraphs>1080</Paragraphs>
  <Slides>46</Slides>
  <Notes>17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46</vt:i4>
      </vt:variant>
    </vt:vector>
  </HeadingPairs>
  <TitlesOfParts>
    <vt:vector size="57" baseType="lpstr">
      <vt:lpstr>Arial</vt:lpstr>
      <vt:lpstr>Arial Unicode MS</vt:lpstr>
      <vt:lpstr>Calibri</vt:lpstr>
      <vt:lpstr>Calibri Light</vt:lpstr>
      <vt:lpstr>Garamond</vt:lpstr>
      <vt:lpstr>Palatino Linotype</vt:lpstr>
      <vt:lpstr>Times New Roman</vt:lpstr>
      <vt:lpstr>4_Diseño predeterminado</vt:lpstr>
      <vt:lpstr>1_Office Theme</vt:lpstr>
      <vt:lpstr>2_Office Theme</vt:lpstr>
      <vt:lpstr>1_Galería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Evolución y Sistemas Evolutivos</dc:title>
  <dc:creator>FGS</dc:creator>
  <cp:keywords>Evolución y Sistemas Evolutivos</cp:keywords>
  <cp:lastModifiedBy>Fernando Galindo Soria</cp:lastModifiedBy>
  <cp:revision>307</cp:revision>
  <cp:lastPrinted>2017-03-04T00:57:14Z</cp:lastPrinted>
  <dcterms:created xsi:type="dcterms:W3CDTF">2017-03-01T21:40:22Z</dcterms:created>
  <dcterms:modified xsi:type="dcterms:W3CDTF">2019-02-01T04:56:34Z</dcterms:modified>
</cp:coreProperties>
</file>